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96" r:id="rId2"/>
    <p:sldId id="275" r:id="rId3"/>
    <p:sldId id="313" r:id="rId4"/>
    <p:sldId id="314" r:id="rId5"/>
    <p:sldId id="309" r:id="rId6"/>
    <p:sldId id="321" r:id="rId7"/>
    <p:sldId id="302" r:id="rId8"/>
    <p:sldId id="317" r:id="rId9"/>
    <p:sldId id="320" r:id="rId10"/>
    <p:sldId id="310" r:id="rId11"/>
    <p:sldId id="318" r:id="rId12"/>
    <p:sldId id="319" r:id="rId13"/>
    <p:sldId id="316" r:id="rId14"/>
    <p:sldId id="315" r:id="rId15"/>
    <p:sldId id="311" r:id="rId16"/>
    <p:sldId id="288" r:id="rId17"/>
  </p:sldIdLst>
  <p:sldSz cx="12192000" cy="6858000"/>
  <p:notesSz cx="6858000" cy="9144000"/>
  <p:embeddedFontLst>
    <p:embeddedFont>
      <p:font typeface="Georgia" panose="02040502050405020303" pitchFamily="18" charset="0"/>
      <p:regular r:id="rId19"/>
      <p:bold r:id="rId20"/>
      <p:italic r:id="rId21"/>
      <p:boldItalic r:id="rId22"/>
    </p:embeddedFont>
    <p:embeddedFont>
      <p:font typeface="Segoe UI Emoji" panose="020B0502040204020203" pitchFamily="34" charset="0"/>
      <p:regular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Arial" panose="020B0604020202020204" pitchFamily="34" charset="0"/>
        <a:ea typeface="ヒラギノ角ゴ ProN W3" panose="020B0300000000000000" pitchFamily="34" charset="-128"/>
        <a:cs typeface="+mn-cs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Krieger" initials="CK" lastIdx="5" clrIdx="0">
    <p:extLst>
      <p:ext uri="{19B8F6BF-5375-455C-9EA6-DF929625EA0E}">
        <p15:presenceInfo xmlns:p15="http://schemas.microsoft.com/office/powerpoint/2012/main" userId="S::krieger@diekavallerie.de::b6ae8db3-3cb1-4731-b613-d7e4ef00b3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6"/>
    <p:restoredTop sz="94671"/>
  </p:normalViewPr>
  <p:slideViewPr>
    <p:cSldViewPr showGuides="1">
      <p:cViewPr varScale="1">
        <p:scale>
          <a:sx n="78" d="100"/>
          <a:sy n="78" d="100"/>
        </p:scale>
        <p:origin x="1267" y="67"/>
      </p:cViewPr>
      <p:guideLst>
        <p:guide orient="horz" pos="618"/>
        <p:guide pos="302"/>
        <p:guide pos="73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315E8FA2-C39C-C644-AEFC-5D07FB41E5F3}" type="datetimeFigureOut">
              <a:rPr lang="de-DE" smtClean="0"/>
              <a:pPr/>
              <a:t>30.03.2026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FAABF456-70B3-FB4F-AF2F-96752AD7D35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45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BF456-70B3-FB4F-AF2F-96752AD7D350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3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elfolie-Unten-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4005064"/>
            <a:ext cx="8424862" cy="1371749"/>
          </a:xfrm>
        </p:spPr>
        <p:txBody>
          <a:bodyPr anchor="b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24" y="5535064"/>
            <a:ext cx="8424862" cy="28803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5799049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4" y="427835"/>
            <a:ext cx="5040512" cy="1079401"/>
          </a:xfr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5" y="2779788"/>
            <a:ext cx="5040511" cy="3601542"/>
          </a:xfrm>
        </p:spPr>
        <p:txBody>
          <a:bodyPr/>
          <a:lstStyle>
            <a:lvl1pPr marL="349200" indent="-3492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4" y="6381329"/>
            <a:ext cx="5469182" cy="476322"/>
          </a:xfrm>
        </p:spPr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1A91430-2398-C94E-8A8C-248EE967B8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9425" y="1443857"/>
            <a:ext cx="5040511" cy="1310231"/>
          </a:xfrm>
        </p:spPr>
        <p:txBody>
          <a:bodyPr wrap="square" tIns="288000" bIns="216000">
            <a:spAutoFit/>
          </a:bodyPr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FC85329-E969-594B-8928-2B46888478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76250"/>
            <a:ext cx="5616574" cy="5905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AC8153-18C1-074F-B340-8AF614B173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5999" y="6381328"/>
            <a:ext cx="4896543" cy="476672"/>
          </a:xfrm>
        </p:spPr>
        <p:txBody>
          <a:bodyPr tIns="0" bIns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425131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4" y="6381281"/>
            <a:ext cx="5469182" cy="476370"/>
          </a:xfrm>
        </p:spPr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BFC85329-E969-594B-8928-2B46888478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3817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3AC8153-18C1-074F-B340-8AF614B1732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5999" y="6381328"/>
            <a:ext cx="4896543" cy="476672"/>
          </a:xfrm>
        </p:spPr>
        <p:txBody>
          <a:bodyPr tIns="0" bIns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832694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rechblasen Form A &amp;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C04838-87C0-002B-92F1-49A5C2F99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0003235" cy="5764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Form A &amp; B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583AC78-1F9E-6D5D-648A-B7A85013247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9424" y="4987723"/>
            <a:ext cx="5760591" cy="139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34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Georgia" panose="02040502050405020303" pitchFamily="18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5pPr>
            <a:lvl6pPr marL="4572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6pPr>
            <a:lvl7pPr marL="9144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7pPr>
            <a:lvl8pPr marL="13716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8pPr>
            <a:lvl9pPr marL="18288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9pPr>
          </a:lstStyle>
          <a:p>
            <a:r>
              <a:rPr lang="de-DE" sz="2800" kern="0" dirty="0">
                <a:solidFill>
                  <a:srgbClr val="FF0000"/>
                </a:solidFill>
              </a:rPr>
              <a:t>Die Sprechblasen </a:t>
            </a:r>
            <a:br>
              <a:rPr lang="de-DE" sz="2800" kern="0" dirty="0">
                <a:solidFill>
                  <a:srgbClr val="FF0000"/>
                </a:solidFill>
              </a:rPr>
            </a:br>
            <a:r>
              <a:rPr lang="de-DE" sz="2800" kern="0" dirty="0">
                <a:solidFill>
                  <a:srgbClr val="FF0000"/>
                </a:solidFill>
              </a:rPr>
              <a:t>dürfen in allen CD-NNL-Farben eingefärbt werden </a:t>
            </a:r>
          </a:p>
        </p:txBody>
      </p:sp>
    </p:spTree>
    <p:extLst>
      <p:ext uri="{BB962C8B-B14F-4D97-AF65-F5344CB8AC3E}">
        <p14:creationId xmlns:p14="http://schemas.microsoft.com/office/powerpoint/2010/main" val="1549222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rechblasen Form C &amp;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7F1EB88-A7FA-DCB0-8421-DB6288FEF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0003235" cy="5764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Form C &amp; D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25A3919-8A85-17B2-F8C9-2089B20B2D7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9424" y="4987723"/>
            <a:ext cx="5760591" cy="139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34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Georgia" panose="02040502050405020303" pitchFamily="18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5pPr>
            <a:lvl6pPr marL="4572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6pPr>
            <a:lvl7pPr marL="9144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7pPr>
            <a:lvl8pPr marL="13716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8pPr>
            <a:lvl9pPr marL="18288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9pPr>
          </a:lstStyle>
          <a:p>
            <a:r>
              <a:rPr lang="de-DE" sz="2800" kern="0" dirty="0">
                <a:solidFill>
                  <a:srgbClr val="FF0000"/>
                </a:solidFill>
              </a:rPr>
              <a:t>Die Sprechblasen </a:t>
            </a:r>
            <a:br>
              <a:rPr lang="de-DE" sz="2800" kern="0" dirty="0">
                <a:solidFill>
                  <a:srgbClr val="FF0000"/>
                </a:solidFill>
              </a:rPr>
            </a:br>
            <a:r>
              <a:rPr lang="de-DE" sz="2800" kern="0" dirty="0">
                <a:solidFill>
                  <a:srgbClr val="FF0000"/>
                </a:solidFill>
              </a:rPr>
              <a:t>dürfen in allen CD-NNL-Farben eingefärbt werden </a:t>
            </a:r>
          </a:p>
        </p:txBody>
      </p:sp>
    </p:spTree>
    <p:extLst>
      <p:ext uri="{BB962C8B-B14F-4D97-AF65-F5344CB8AC3E}">
        <p14:creationId xmlns:p14="http://schemas.microsoft.com/office/powerpoint/2010/main" val="324291569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rechblasen Form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7F1EB88-A7FA-DCB0-8421-DB6288FEF5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4" y="476250"/>
            <a:ext cx="10003235" cy="57648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Form 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A13FB1C-9D4C-ECCC-457C-D1018C7DBFB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79424" y="4987723"/>
            <a:ext cx="5760591" cy="139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34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Georgia" panose="02040502050405020303" pitchFamily="18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panose="02040502050405020303" pitchFamily="18" charset="0"/>
              </a:defRPr>
            </a:lvl5pPr>
            <a:lvl6pPr marL="4572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6pPr>
            <a:lvl7pPr marL="9144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7pPr>
            <a:lvl8pPr marL="13716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8pPr>
            <a:lvl9pPr marL="1828800" algn="l" rtl="0" fontAlgn="base">
              <a:lnSpc>
                <a:spcPct val="110000"/>
              </a:lnSpc>
              <a:spcBef>
                <a:spcPts val="1600"/>
              </a:spcBef>
              <a:spcAft>
                <a:spcPct val="0"/>
              </a:spcAft>
              <a:defRPr sz="2800">
                <a:solidFill>
                  <a:srgbClr val="7B8499"/>
                </a:solidFill>
                <a:latin typeface="Georgia" charset="0"/>
                <a:ea typeface="ヒラギノ明朝 ProN W3" charset="0"/>
                <a:cs typeface="ヒラギノ明朝 ProN W3" charset="0"/>
                <a:sym typeface="Georgia" charset="0"/>
              </a:defRPr>
            </a:lvl9pPr>
          </a:lstStyle>
          <a:p>
            <a:r>
              <a:rPr lang="de-DE" sz="2800" kern="0" dirty="0">
                <a:solidFill>
                  <a:srgbClr val="FF0000"/>
                </a:solidFill>
              </a:rPr>
              <a:t>Die Sprechblasen </a:t>
            </a:r>
            <a:br>
              <a:rPr lang="de-DE" sz="2800" kern="0" dirty="0">
                <a:solidFill>
                  <a:srgbClr val="FF0000"/>
                </a:solidFill>
              </a:rPr>
            </a:br>
            <a:r>
              <a:rPr lang="de-DE" sz="2800" kern="0" dirty="0">
                <a:solidFill>
                  <a:srgbClr val="FF0000"/>
                </a:solidFill>
              </a:rPr>
              <a:t>dürfen in allen CD-NNL-Farben eingefärbt werden </a:t>
            </a:r>
          </a:p>
        </p:txBody>
      </p:sp>
    </p:spTree>
    <p:extLst>
      <p:ext uri="{BB962C8B-B14F-4D97-AF65-F5344CB8AC3E}">
        <p14:creationId xmlns:p14="http://schemas.microsoft.com/office/powerpoint/2010/main" val="26293864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08D439-5A2C-FF45-BB3E-131347EE7AF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31AA66-F710-854F-9D62-A8A52937C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1628801"/>
            <a:ext cx="11233150" cy="2520280"/>
          </a:xfrm>
        </p:spPr>
        <p:txBody>
          <a:bodyPr numCol="1" spcCol="360000">
            <a:spAutoFit/>
          </a:bodyPr>
          <a:lstStyle>
            <a:lvl1pPr marL="0" indent="0" algn="ctr">
              <a:buSzPct val="90000"/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2pPr>
            <a:lvl3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3pPr>
            <a:lvl4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4pPr>
            <a:lvl5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9EEC95-0E21-1842-B90F-504DED19C8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1421" y="4160544"/>
            <a:ext cx="5688583" cy="1342996"/>
          </a:xfrm>
        </p:spPr>
        <p:txBody>
          <a:bodyPr anchor="t" anchorCtr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209252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3D066DB2-0546-4242-B07E-E81DDFA5855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AC9BCB-5E9C-114D-9E81-D77ADD64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564904"/>
            <a:ext cx="7345338" cy="216024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433AFC-EB49-404F-A011-95969A8AE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852936"/>
            <a:ext cx="7345362" cy="1584325"/>
          </a:xfrm>
        </p:spPr>
        <p:txBody>
          <a:bodyPr/>
          <a:lstStyle>
            <a:lvl1pPr marL="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</a:defRPr>
            </a:lvl1pPr>
            <a:lvl2pPr marL="18000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</a:defRPr>
            </a:lvl2pPr>
            <a:lvl3pPr marL="358975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</a:defRPr>
            </a:lvl3pPr>
            <a:lvl4pPr marL="54000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</a:defRPr>
            </a:lvl4pPr>
            <a:lvl5pPr marL="720000" indent="0">
              <a:buFont typeface="Courier New" panose="02070309020205020404" pitchFamily="49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12C25416-A97E-1643-8429-E001ECEC9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7927" y="335081"/>
            <a:ext cx="6264647" cy="2520280"/>
          </a:xfrm>
        </p:spPr>
        <p:txBody>
          <a:bodyPr wrap="square" numCol="1" spcCol="360000">
            <a:spAutoFit/>
          </a:bodyPr>
          <a:lstStyle>
            <a:lvl1pPr marL="0" indent="0" algn="ctr">
              <a:buSzPct val="90000"/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2pPr>
            <a:lvl3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3pPr>
            <a:lvl4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4pPr>
            <a:lvl5pPr marL="0" indent="0" algn="ctr">
              <a:buSzPct val="90000"/>
              <a:buFont typeface="Courier New" panose="02070309020205020404" pitchFamily="49" charset="0"/>
              <a:buNone/>
              <a:defRPr sz="3000" b="0" i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33B17AC-018B-2149-BA05-830543BFB2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7334" y="2852936"/>
            <a:ext cx="3875241" cy="1342996"/>
          </a:xfrm>
        </p:spPr>
        <p:txBody>
          <a:bodyPr wrap="square" anchor="t" anchorCtr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506911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Unten-Mitte-3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4437112"/>
            <a:ext cx="8424862" cy="1371749"/>
          </a:xfrm>
        </p:spPr>
        <p:txBody>
          <a:bodyPr anchor="b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24" y="6012000"/>
            <a:ext cx="8424862" cy="28803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5874913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unteres-Dr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4437112"/>
            <a:ext cx="8424862" cy="1371749"/>
          </a:xfrm>
        </p:spPr>
        <p:txBody>
          <a:bodyPr anchor="b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1337504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Oben-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552292"/>
            <a:ext cx="8280400" cy="1076508"/>
          </a:xfrm>
        </p:spPr>
        <p:txBody>
          <a:bodyPr anchor="t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24" y="1807200"/>
            <a:ext cx="8280871" cy="28803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20557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  <p15:guide id="9" orient="horz" pos="618" userDrawn="1">
          <p15:clr>
            <a:srgbClr val="FDE53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Oben-Mitte-3Zei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367861"/>
            <a:ext cx="8280400" cy="1076508"/>
          </a:xfrm>
        </p:spPr>
        <p:txBody>
          <a:bodyPr anchor="t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24" y="2232000"/>
            <a:ext cx="8280871" cy="28803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90775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  <p15:guide id="9" orient="horz" pos="618" userDrawn="1">
          <p15:clr>
            <a:srgbClr val="FDE53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oberes-Dr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42F0C15C-C990-7140-8F83-5FE1705D08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425" y="548680"/>
            <a:ext cx="8280400" cy="492038"/>
          </a:xfrm>
        </p:spPr>
        <p:txBody>
          <a:bodyPr anchor="t" anchorCtr="0"/>
          <a:lstStyle>
            <a:lvl1pPr>
              <a:lnSpc>
                <a:spcPct val="110000"/>
              </a:lnSpc>
              <a:spcBef>
                <a:spcPts val="0"/>
              </a:spcBef>
              <a:defRPr sz="34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9424" y="1199017"/>
            <a:ext cx="8280871" cy="288032"/>
          </a:xfrm>
        </p:spPr>
        <p:txBody>
          <a:bodyPr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8512268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7" orient="horz" pos="3612" userDrawn="1">
          <p15:clr>
            <a:srgbClr val="FDE53C"/>
          </p15:clr>
        </p15:guide>
        <p15:guide id="8" pos="5518" userDrawn="1">
          <p15:clr>
            <a:srgbClr val="FDE53C"/>
          </p15:clr>
        </p15:guide>
        <p15:guide id="9" orient="horz" pos="618" userDrawn="1">
          <p15:clr>
            <a:srgbClr val="FDE53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C08D439-5A2C-FF45-BB3E-131347EE7AF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7345337" cy="1080542"/>
          </a:xfr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0000"/>
              </a:lnSpc>
              <a:spcBef>
                <a:spcPts val="0"/>
              </a:spcBef>
              <a:defRPr lang="de-DE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250"/>
              </a:lnSpc>
              <a:spcBef>
                <a:spcPts val="0"/>
              </a:spcBef>
            </a:pPr>
            <a:br>
              <a:rPr lang="de-DE" dirty="0"/>
            </a:br>
            <a:r>
              <a:rPr lang="de-DE" dirty="0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F31AA66-F710-854F-9D62-A8A52937CC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060848"/>
            <a:ext cx="11233150" cy="4320902"/>
          </a:xfrm>
        </p:spPr>
        <p:txBody>
          <a:bodyPr numCol="2" spcCol="360000"/>
          <a:lstStyle>
            <a:lvl1pPr indent="-349200">
              <a:buSzPct val="90000"/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1pPr>
            <a:lvl2pPr marL="529200" indent="-349200">
              <a:buSzPct val="90000"/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2pPr>
            <a:lvl3pPr marL="708175" indent="-349200">
              <a:buSzPct val="90000"/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3pPr>
            <a:lvl4pPr marL="889200" indent="-349200">
              <a:buSzPct val="90000"/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4pPr>
            <a:lvl5pPr marL="1069200" indent="-349200">
              <a:buSzPct val="90000"/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645381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Titel und 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74" y="404664"/>
            <a:ext cx="11233151" cy="1080120"/>
          </a:xfr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5" y="2780506"/>
            <a:ext cx="5469182" cy="3600826"/>
          </a:xfrm>
        </p:spPr>
        <p:txBody>
          <a:bodyPr/>
          <a:lstStyle>
            <a:lvl1pPr marL="349200" indent="-349200">
              <a:buFont typeface="Courier New" panose="02070309020205020404" pitchFamily="49" charset="0"/>
              <a:buChar char="o"/>
              <a:defRPr/>
            </a:lvl1pPr>
            <a:lvl2pPr marL="529200" indent="-349200">
              <a:buFont typeface="Courier New" panose="02070309020205020404" pitchFamily="49" charset="0"/>
              <a:buChar char="o"/>
              <a:defRPr/>
            </a:lvl2pPr>
            <a:lvl3pPr marL="708175" indent="-349200">
              <a:buFont typeface="Courier New" panose="02070309020205020404" pitchFamily="49" charset="0"/>
              <a:buChar char="o"/>
              <a:defRPr/>
            </a:lvl3pPr>
            <a:lvl4pPr marL="889200" indent="-349200">
              <a:buFont typeface="Courier New" panose="02070309020205020404" pitchFamily="49" charset="0"/>
              <a:buChar char="o"/>
              <a:defRPr/>
            </a:lvl4pPr>
            <a:lvl5pPr marL="1069200" indent="-3492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1A91430-2398-C94E-8A8C-248EE967B8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9425" y="1444576"/>
            <a:ext cx="5469182" cy="1310231"/>
          </a:xfrm>
        </p:spPr>
        <p:txBody>
          <a:bodyPr tIns="288000" bIns="216000">
            <a:spAutoFit/>
          </a:bodyPr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02A6017-755D-744A-8C8F-CB9F3C05CEA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395" y="1444576"/>
            <a:ext cx="5469182" cy="1310231"/>
          </a:xfrm>
        </p:spPr>
        <p:txBody>
          <a:bodyPr tIns="288000" bIns="216000">
            <a:spAutoFit/>
          </a:bodyPr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64C50BE-9E21-9E46-B251-9884BC539E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43094" y="2780504"/>
            <a:ext cx="5469182" cy="3600826"/>
          </a:xfrm>
        </p:spPr>
        <p:txBody>
          <a:bodyPr/>
          <a:lstStyle>
            <a:lvl1pPr marL="349200" indent="-349200">
              <a:buFont typeface="Courier New" panose="02070309020205020404" pitchFamily="49" charset="0"/>
              <a:buChar char="o"/>
              <a:defRPr/>
            </a:lvl1pPr>
            <a:lvl2pPr marL="529200" indent="-349200">
              <a:buFont typeface="Courier New" panose="02070309020205020404" pitchFamily="49" charset="0"/>
              <a:buChar char="o"/>
              <a:defRPr/>
            </a:lvl2pPr>
            <a:lvl3pPr marL="708175" indent="-349200">
              <a:buFont typeface="Courier New" panose="02070309020205020404" pitchFamily="49" charset="0"/>
              <a:buChar char="o"/>
              <a:defRPr/>
            </a:lvl3pPr>
            <a:lvl4pPr marL="889200" indent="-349200">
              <a:buFont typeface="Courier New" panose="02070309020205020404" pitchFamily="49" charset="0"/>
              <a:buChar char="o"/>
              <a:defRPr/>
            </a:lvl4pPr>
            <a:lvl5pPr marL="1069200" indent="-349200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25850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Titel und Inhal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4" y="426257"/>
            <a:ext cx="5040512" cy="1079401"/>
          </a:xfr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9425" y="2779788"/>
            <a:ext cx="5040511" cy="3601542"/>
          </a:xfrm>
        </p:spPr>
        <p:txBody>
          <a:bodyPr/>
          <a:lstStyle>
            <a:lvl1pPr marL="349200" indent="-349200">
              <a:buFont typeface="Courier New" panose="02070309020205020404" pitchFamily="49" charset="0"/>
              <a:buChar char="o"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5CC5C5-6C82-AF48-895E-ADF108AE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4" y="6381749"/>
            <a:ext cx="5469182" cy="475901"/>
          </a:xfrm>
        </p:spPr>
        <p:txBody>
          <a:bodyPr/>
          <a:lstStyle/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F4EF28-8FEB-4942-8057-EFAAA56F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194D6A-EB19-2344-867D-1C90D9BDB9BC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1A91430-2398-C94E-8A8C-248EE967B8A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9425" y="1443857"/>
            <a:ext cx="5040511" cy="1310231"/>
          </a:xfrm>
        </p:spPr>
        <p:txBody>
          <a:bodyPr wrap="square" tIns="288000" bIns="216000">
            <a:spAutoFit/>
          </a:bodyPr>
          <a:lstStyle>
            <a:lvl1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tx2"/>
                </a:solidFill>
              </a:defRPr>
            </a:lvl3pPr>
            <a:lvl4pPr marL="0" indent="0"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Diagrammplatzhalter 7">
            <a:extLst>
              <a:ext uri="{FF2B5EF4-FFF2-40B4-BE49-F238E27FC236}">
                <a16:creationId xmlns:a16="http://schemas.microsoft.com/office/drawing/2014/main" id="{FDCA435F-2E62-BA4D-AAB5-1360EB4EAC7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5999" y="476249"/>
            <a:ext cx="5616576" cy="5905080"/>
          </a:xfrm>
          <a:ln w="3175">
            <a:solidFill>
              <a:schemeClr val="tx2"/>
            </a:solidFill>
          </a:ln>
        </p:spPr>
        <p:txBody>
          <a:bodyPr/>
          <a:lstStyle/>
          <a:p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1200D09-7ECB-F542-8785-4A64A458D20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5999" y="6381328"/>
            <a:ext cx="4896543" cy="476672"/>
          </a:xfrm>
        </p:spPr>
        <p:txBody>
          <a:bodyPr tIns="0" bIns="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b="0"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2pPr>
            <a:lvl3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4pPr>
            <a:lvl5pPr marL="0" indent="0"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190745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9F4AA680-6FC5-5741-A945-7AF93A68C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100032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3A40477D-4A3A-F94E-B8FF-F2EEFD938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772817"/>
            <a:ext cx="10003235" cy="4535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text styles</a:t>
            </a:r>
          </a:p>
          <a:p>
            <a:pPr lvl="1"/>
            <a:r>
              <a:rPr lang="en-US" dirty="0">
                <a:sym typeface="Georgia" charset="0"/>
              </a:rPr>
              <a:t>Second level</a:t>
            </a:r>
          </a:p>
          <a:p>
            <a:pPr lvl="2"/>
            <a:r>
              <a:rPr lang="en-US" dirty="0">
                <a:sym typeface="Georgia" charset="0"/>
              </a:rPr>
              <a:t>Third level</a:t>
            </a:r>
          </a:p>
          <a:p>
            <a:pPr lvl="3"/>
            <a:r>
              <a:rPr lang="en-US" dirty="0">
                <a:sym typeface="Georgia" charset="0"/>
              </a:rPr>
              <a:t>Fourth level</a:t>
            </a:r>
          </a:p>
          <a:p>
            <a:pPr lvl="4"/>
            <a:r>
              <a:rPr lang="en-US" dirty="0">
                <a:sym typeface="Georgia" charset="0"/>
              </a:rPr>
              <a:t>Fifth level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613952-29A1-394E-A803-AEAA6CE84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382800"/>
            <a:ext cx="10003234" cy="47636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/>
              <a:t>Tourismustage 2026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F624E9-5C64-8049-B5F9-DA8FA99DF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43" y="6381329"/>
            <a:ext cx="720031" cy="4766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e-DE" sz="1000" b="1" i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8194D6A-EB19-2344-867D-1C90D9BDB9BC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2" r:id="rId3"/>
    <p:sldLayoutId id="2147483671" r:id="rId4"/>
    <p:sldLayoutId id="2147483678" r:id="rId5"/>
    <p:sldLayoutId id="2147483673" r:id="rId6"/>
    <p:sldLayoutId id="2147483652" r:id="rId7"/>
    <p:sldLayoutId id="2147483665" r:id="rId8"/>
    <p:sldLayoutId id="2147483670" r:id="rId9"/>
    <p:sldLayoutId id="2147483666" r:id="rId10"/>
    <p:sldLayoutId id="2147483668" r:id="rId11"/>
    <p:sldLayoutId id="2147483674" r:id="rId12"/>
    <p:sldLayoutId id="2147483651" r:id="rId13"/>
    <p:sldLayoutId id="2147483675" r:id="rId14"/>
    <p:sldLayoutId id="2147483669" r:id="rId15"/>
    <p:sldLayoutId id="2147483664" r:id="rId16"/>
  </p:sldLayoutIdLst>
  <p:transition/>
  <p:hf sldNum="0" hdr="0"/>
  <p:txStyles>
    <p:titleStyle>
      <a:lvl1pPr algn="l" rtl="0" eaLnBrk="0" fontAlgn="base" hangingPunct="0">
        <a:lnSpc>
          <a:spcPct val="110000"/>
        </a:lnSpc>
        <a:spcBef>
          <a:spcPts val="1600"/>
        </a:spcBef>
        <a:spcAft>
          <a:spcPct val="0"/>
        </a:spcAft>
        <a:defRPr sz="3400" b="1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1pPr>
      <a:lvl2pPr algn="l" rtl="0" eaLnBrk="0" fontAlgn="base" hangingPunct="0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panose="02040502050405020303" pitchFamily="18" charset="0"/>
        </a:defRPr>
      </a:lvl2pPr>
      <a:lvl3pPr algn="l" rtl="0" eaLnBrk="0" fontAlgn="base" hangingPunct="0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panose="02040502050405020303" pitchFamily="18" charset="0"/>
        </a:defRPr>
      </a:lvl3pPr>
      <a:lvl4pPr algn="l" rtl="0" eaLnBrk="0" fontAlgn="base" hangingPunct="0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panose="02040502050405020303" pitchFamily="18" charset="0"/>
        </a:defRPr>
      </a:lvl4pPr>
      <a:lvl5pPr algn="l" rtl="0" eaLnBrk="0" fontAlgn="base" hangingPunct="0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panose="02040502050405020303" pitchFamily="18" charset="0"/>
        </a:defRPr>
      </a:lvl5pPr>
      <a:lvl6pPr marL="457200" algn="l" rtl="0" fontAlgn="base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6pPr>
      <a:lvl7pPr marL="914400" algn="l" rtl="0" fontAlgn="base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7pPr>
      <a:lvl8pPr marL="1371600" algn="l" rtl="0" fontAlgn="base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8pPr>
      <a:lvl9pPr marL="1828800" algn="l" rtl="0" fontAlgn="base">
        <a:lnSpc>
          <a:spcPct val="110000"/>
        </a:lnSpc>
        <a:spcBef>
          <a:spcPts val="1600"/>
        </a:spcBef>
        <a:spcAft>
          <a:spcPct val="0"/>
        </a:spcAft>
        <a:defRPr sz="2800">
          <a:solidFill>
            <a:srgbClr val="7B8499"/>
          </a:solidFill>
          <a:latin typeface="Georgia" charset="0"/>
          <a:ea typeface="ヒラギノ明朝 ProN W3" charset="0"/>
          <a:cs typeface="ヒラギノ明朝 ProN W3" charset="0"/>
          <a:sym typeface="Georgia" charset="0"/>
        </a:defRPr>
      </a:lvl9pPr>
    </p:titleStyle>
    <p:bodyStyle>
      <a:lvl1pPr marL="349200" indent="-349200" algn="l" defTabSz="360000" rtl="0" eaLnBrk="0" fontAlgn="base" latinLnBrk="0" hangingPunct="0">
        <a:lnSpc>
          <a:spcPct val="11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sz="1600" b="0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1pPr>
      <a:lvl2pPr marL="529200" indent="-349200" algn="l" defTabSz="360000" rtl="0" eaLnBrk="0" fontAlgn="base" latinLnBrk="0" hangingPunct="0">
        <a:lnSpc>
          <a:spcPct val="11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sz="1600" b="0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2pPr>
      <a:lvl3pPr marL="708175" indent="-349200" algn="l" defTabSz="360000" rtl="0" eaLnBrk="0" fontAlgn="base" latinLnBrk="0" hangingPunct="0">
        <a:lnSpc>
          <a:spcPct val="11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sz="1600" b="0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3pPr>
      <a:lvl4pPr marL="889200" indent="-349200" algn="l" defTabSz="360000" rtl="0" eaLnBrk="0" fontAlgn="base" latinLnBrk="0" hangingPunct="0">
        <a:lnSpc>
          <a:spcPct val="11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sz="1600" b="0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4pPr>
      <a:lvl5pPr marL="1069200" indent="-349200" algn="l" defTabSz="360000" rtl="0" eaLnBrk="0" fontAlgn="base" latinLnBrk="0" hangingPunct="0">
        <a:lnSpc>
          <a:spcPct val="110000"/>
        </a:lnSpc>
        <a:spcBef>
          <a:spcPts val="0"/>
        </a:spcBef>
        <a:spcAft>
          <a:spcPct val="0"/>
        </a:spcAft>
        <a:buSzPct val="90000"/>
        <a:buFont typeface="Courier New" panose="02070309020205020404" pitchFamily="49" charset="0"/>
        <a:buChar char="o"/>
        <a:defRPr sz="1600" b="0" i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Georgia" panose="02040502050405020303" pitchFamily="18" charset="0"/>
        </a:defRPr>
      </a:lvl5pPr>
      <a:lvl6pPr marL="1608138" indent="-192088" algn="l" rtl="0" fontAlgn="base">
        <a:lnSpc>
          <a:spcPct val="110000"/>
        </a:lnSpc>
        <a:spcBef>
          <a:spcPts val="1000"/>
        </a:spcBef>
        <a:spcAft>
          <a:spcPct val="0"/>
        </a:spcAft>
        <a:buSzPct val="100000"/>
        <a:buFont typeface="Georgi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6pPr>
      <a:lvl7pPr marL="2065338" indent="-192088" algn="l" rtl="0" fontAlgn="base">
        <a:lnSpc>
          <a:spcPct val="110000"/>
        </a:lnSpc>
        <a:spcBef>
          <a:spcPts val="1000"/>
        </a:spcBef>
        <a:spcAft>
          <a:spcPct val="0"/>
        </a:spcAft>
        <a:buSzPct val="100000"/>
        <a:buFont typeface="Georgi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7pPr>
      <a:lvl8pPr marL="2522538" indent="-192088" algn="l" rtl="0" fontAlgn="base">
        <a:lnSpc>
          <a:spcPct val="110000"/>
        </a:lnSpc>
        <a:spcBef>
          <a:spcPts val="1000"/>
        </a:spcBef>
        <a:spcAft>
          <a:spcPct val="0"/>
        </a:spcAft>
        <a:buSzPct val="100000"/>
        <a:buFont typeface="Georgi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8pPr>
      <a:lvl9pPr marL="2979738" indent="-192088" algn="l" rtl="0" fontAlgn="base">
        <a:lnSpc>
          <a:spcPct val="110000"/>
        </a:lnSpc>
        <a:spcBef>
          <a:spcPts val="1000"/>
        </a:spcBef>
        <a:spcAft>
          <a:spcPct val="0"/>
        </a:spcAft>
        <a:buSzPct val="100000"/>
        <a:buFont typeface="Georgi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Georgia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orient="horz" pos="30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  <p15:guide id="6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portal.luechow-wendland.de/enQsig/link?id=BAgAAAC8Ufn6vk_PdIgAAACK864Q3QYhBHmO0z_Qr7Uk491HRASYM84OiUIklYrMI5A_e-X9fO0xFw8XbWhAR9H-TcJZzqUzegYENmGyAZm9GVznqBLV-Wv3FFVJbYgOYtVlJ_QQ3DIKhvswqsqy7aHy4Ao2X9M1JwxzMrI2EVqngah9ZnXr5NZFUX2m0D2EmQnsRAmmO9I00" TargetMode="External"/><Relationship Id="rId3" Type="http://schemas.openxmlformats.org/officeDocument/2006/relationships/image" Target="../media/image9.png"/><Relationship Id="rId7" Type="http://schemas.openxmlformats.org/officeDocument/2006/relationships/hyperlink" Target="mailto:ringel@naturpark-wendland-elbe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cid:image002.jpg@01DCA4B1.EA856690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cid:image001.png@01DCA4B1.EA856690" TargetMode="External"/><Relationship Id="rId9" Type="http://schemas.openxmlformats.org/officeDocument/2006/relationships/hyperlink" Target="https://webportal.luechow-wendland.de/enQsig/link?id=BAgAAAC8Ufn6vk_PdH4AAABzTfIYkVlzvl7yj_VrZIRvHN6VjbHto5iLvBQQ_HsDyJuaEpyArJg0sK2irfEjIqxhpKCHpVtJJHYOHQb-TfiRLw66jsHcspWhntqeilnf8fH8b6G9tQU4t4LsrKXyzGa1671y0PJokXhMe2HXpPjdBr9s3OwPutxeqkBv1os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69DD9C64-514F-0D43-956F-CF183E303A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3" b="7803"/>
          <a:stretch/>
        </p:blipFill>
        <p:spPr>
          <a:xfrm>
            <a:off x="31235" y="-1644026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32C18AA8-D6FA-0A4B-8625-E8581DB60BE7}"/>
              </a:ext>
            </a:extLst>
          </p:cNvPr>
          <p:cNvSpPr/>
          <p:nvPr/>
        </p:nvSpPr>
        <p:spPr>
          <a:xfrm>
            <a:off x="31235" y="4063846"/>
            <a:ext cx="12178279" cy="2819539"/>
          </a:xfrm>
          <a:custGeom>
            <a:avLst/>
            <a:gdLst>
              <a:gd name="connsiteX0" fmla="*/ 12195808 w 12196824"/>
              <a:gd name="connsiteY0" fmla="*/ 591178 h 2807003"/>
              <a:gd name="connsiteX1" fmla="*/ 12172059 w 12196824"/>
              <a:gd name="connsiteY1" fmla="*/ 576617 h 2807003"/>
              <a:gd name="connsiteX2" fmla="*/ 10236198 w 12196824"/>
              <a:gd name="connsiteY2" fmla="*/ 191063 h 2807003"/>
              <a:gd name="connsiteX3" fmla="*/ 8523604 w 12196824"/>
              <a:gd name="connsiteY3" fmla="*/ 1032191 h 2807003"/>
              <a:gd name="connsiteX4" fmla="*/ 4637404 w 12196824"/>
              <a:gd name="connsiteY4" fmla="*/ 521918 h 2807003"/>
              <a:gd name="connsiteX5" fmla="*/ 0 w 12196824"/>
              <a:gd name="connsiteY5" fmla="*/ 807316 h 2807003"/>
              <a:gd name="connsiteX6" fmla="*/ 0 w 12196824"/>
              <a:gd name="connsiteY6" fmla="*/ 2807004 h 2807003"/>
              <a:gd name="connsiteX7" fmla="*/ 12196824 w 12196824"/>
              <a:gd name="connsiteY7" fmla="*/ 2807004 h 280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6824" h="2807003">
                <a:moveTo>
                  <a:pt x="12195808" y="591178"/>
                </a:moveTo>
                <a:cubicBezTo>
                  <a:pt x="12180314" y="581935"/>
                  <a:pt x="12172059" y="576617"/>
                  <a:pt x="12172059" y="576617"/>
                </a:cubicBezTo>
                <a:cubicBezTo>
                  <a:pt x="11121896" y="-67112"/>
                  <a:pt x="10047222" y="-134980"/>
                  <a:pt x="10236198" y="191063"/>
                </a:cubicBezTo>
                <a:cubicBezTo>
                  <a:pt x="10425174" y="517106"/>
                  <a:pt x="9918698" y="894809"/>
                  <a:pt x="8523604" y="1032191"/>
                </a:cubicBezTo>
                <a:cubicBezTo>
                  <a:pt x="7128509" y="1169572"/>
                  <a:pt x="6124193" y="370988"/>
                  <a:pt x="4637404" y="521918"/>
                </a:cubicBezTo>
                <a:cubicBezTo>
                  <a:pt x="3322955" y="655374"/>
                  <a:pt x="1378966" y="1451931"/>
                  <a:pt x="0" y="807316"/>
                </a:cubicBezTo>
                <a:lnTo>
                  <a:pt x="0" y="2807004"/>
                </a:lnTo>
                <a:lnTo>
                  <a:pt x="12196824" y="2807004"/>
                </a:lnTo>
                <a:close/>
              </a:path>
            </a:pathLst>
          </a:custGeom>
          <a:solidFill>
            <a:schemeClr val="accent1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772E61-B138-6247-A4A3-27E1E7B3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437113"/>
            <a:ext cx="8424862" cy="576064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Auf dem Weg zum 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Sternenpark </a:t>
            </a:r>
            <a:r>
              <a:rPr lang="de-DE" sz="3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Wendland.Elbe</a:t>
            </a: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AE8851-AFB3-6948-BABA-E372DDDE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91458" y="5733256"/>
            <a:ext cx="2847600" cy="603383"/>
          </a:xfrm>
          <a:prstGeom prst="rect">
            <a:avLst/>
          </a:prstGeom>
        </p:spPr>
      </p:pic>
      <p:pic>
        <p:nvPicPr>
          <p:cNvPr id="5" name="Grafik 4" descr="Ein Bild, das Text, Zubehör enthält.&#10;&#10;KI-generierte Inhalte können fehlerhaft sein.">
            <a:extLst>
              <a:ext uri="{FF2B5EF4-FFF2-40B4-BE49-F238E27FC236}">
                <a16:creationId xmlns:a16="http://schemas.microsoft.com/office/drawing/2014/main" id="{02E96977-DE9A-9FF6-CF9F-43D03DC4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543" y="-1644026"/>
            <a:ext cx="1043178" cy="695452"/>
          </a:xfrm>
          <a:prstGeom prst="rect">
            <a:avLst/>
          </a:prstGeom>
        </p:spPr>
      </p:pic>
      <p:pic>
        <p:nvPicPr>
          <p:cNvPr id="9" name="Grafik 8" descr="Ein Bild, das Text, Logo, Schrift, Symbol enthält.&#10;&#10;KI-generierte Inhalte können fehlerhaft sein.">
            <a:extLst>
              <a:ext uri="{FF2B5EF4-FFF2-40B4-BE49-F238E27FC236}">
                <a16:creationId xmlns:a16="http://schemas.microsoft.com/office/drawing/2014/main" id="{E58A45E8-63BE-3E41-4011-77E0A6AD9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6564" y="-931801"/>
            <a:ext cx="3769157" cy="700430"/>
          </a:xfrm>
          <a:prstGeom prst="rect">
            <a:avLst/>
          </a:prstGeom>
        </p:spPr>
      </p:pic>
      <p:pic>
        <p:nvPicPr>
          <p:cNvPr id="3074" name="Bild 2">
            <a:extLst>
              <a:ext uri="{FF2B5EF4-FFF2-40B4-BE49-F238E27FC236}">
                <a16:creationId xmlns:a16="http://schemas.microsoft.com/office/drawing/2014/main" id="{1A84B44D-6B16-20BF-A947-0B79C0AE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" y="6152916"/>
            <a:ext cx="57626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282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ADF2E-4FF6-0EB7-73D6-AEAC1ED17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20BF4943-3455-DB3F-A313-03BEDBFA6C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498F31F2-DB13-73A3-1FED-4D53309CAC90}"/>
              </a:ext>
            </a:extLst>
          </p:cNvPr>
          <p:cNvSpPr/>
          <p:nvPr/>
        </p:nvSpPr>
        <p:spPr>
          <a:xfrm>
            <a:off x="-3936" y="0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C0E8621-2FDA-D4B9-0AC2-C9BF0147B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064" y="548680"/>
            <a:ext cx="9976392" cy="492038"/>
          </a:xfrm>
        </p:spPr>
        <p:txBody>
          <a:bodyPr/>
          <a:lstStyle/>
          <a:p>
            <a:r>
              <a:rPr lang="de-DE" sz="3600" dirty="0">
                <a:solidFill>
                  <a:srgbClr val="FFFF00"/>
                </a:solidFill>
              </a:rPr>
              <a:t>Konkrete Touristische Effekte</a:t>
            </a:r>
            <a:br>
              <a:rPr lang="de-DE" sz="3600" dirty="0"/>
            </a:br>
            <a:endParaRPr lang="de-DE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0152663-32AD-172F-C06D-F3245BEBD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3CEF4E-864B-B983-1E78-A7B41AF3B15F}"/>
              </a:ext>
            </a:extLst>
          </p:cNvPr>
          <p:cNvSpPr txBox="1"/>
          <p:nvPr/>
        </p:nvSpPr>
        <p:spPr>
          <a:xfrm>
            <a:off x="81364" y="1097359"/>
            <a:ext cx="12025336" cy="57606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sz="16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Saisonverlängerung</a:t>
            </a:r>
          </a:p>
          <a:p>
            <a:r>
              <a:rPr lang="de-DE" dirty="0">
                <a:solidFill>
                  <a:srgbClr val="FFFF00"/>
                </a:solidFill>
              </a:rPr>
              <a:t>	Hauptsaison: Oktober–März (klare Nächte)</a:t>
            </a:r>
          </a:p>
          <a:p>
            <a:r>
              <a:rPr lang="de-DE" dirty="0">
                <a:solidFill>
                  <a:srgbClr val="FFFF00"/>
                </a:solidFill>
              </a:rPr>
              <a:t>	Ergänzung zur klassischen Natur-, Kultur- und Radtouristik im Sommer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Angebotsformate</a:t>
            </a:r>
          </a:p>
          <a:p>
            <a:r>
              <a:rPr lang="de-DE" dirty="0">
                <a:solidFill>
                  <a:srgbClr val="FFFF00"/>
                </a:solidFill>
              </a:rPr>
              <a:t>	Geführte Sternenwanderungen</a:t>
            </a:r>
          </a:p>
          <a:p>
            <a:r>
              <a:rPr lang="de-DE" dirty="0">
                <a:solidFill>
                  <a:srgbClr val="FFFF00"/>
                </a:solidFill>
              </a:rPr>
              <a:t>	Astrofotografie-Workshops</a:t>
            </a:r>
          </a:p>
          <a:p>
            <a:r>
              <a:rPr lang="de-DE" dirty="0">
                <a:solidFill>
                  <a:srgbClr val="FFFF00"/>
                </a:solidFill>
              </a:rPr>
              <a:t>	Nachtkutschfahrten</a:t>
            </a:r>
          </a:p>
          <a:p>
            <a:r>
              <a:rPr lang="de-DE" dirty="0">
                <a:solidFill>
                  <a:srgbClr val="FFFF00"/>
                </a:solidFill>
              </a:rPr>
              <a:t>	Kombination mit regionaler Kulinarik</a:t>
            </a:r>
          </a:p>
          <a:p>
            <a:r>
              <a:rPr lang="de-DE" dirty="0">
                <a:solidFill>
                  <a:srgbClr val="FFFF00"/>
                </a:solidFill>
              </a:rPr>
              <a:t>	Sternen-Gastgeber-Zertifizierung („Sternschnuppenpunkte“)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Höhere Wertschöpfung</a:t>
            </a:r>
          </a:p>
          <a:p>
            <a:r>
              <a:rPr lang="de-DE" dirty="0">
                <a:solidFill>
                  <a:srgbClr val="FFFF00"/>
                </a:solidFill>
              </a:rPr>
              <a:t>	Sternenpark-Gäste:</a:t>
            </a:r>
          </a:p>
          <a:p>
            <a:r>
              <a:rPr lang="de-DE" dirty="0">
                <a:solidFill>
                  <a:srgbClr val="FFFF00"/>
                </a:solidFill>
              </a:rPr>
              <a:t>	bleiben länger</a:t>
            </a:r>
          </a:p>
          <a:p>
            <a:r>
              <a:rPr lang="de-DE" dirty="0">
                <a:solidFill>
                  <a:srgbClr val="FFFF00"/>
                </a:solidFill>
              </a:rPr>
              <a:t>	buchen gezielt Unterkünfte</a:t>
            </a:r>
          </a:p>
          <a:p>
            <a:r>
              <a:rPr lang="de-DE" dirty="0">
                <a:solidFill>
                  <a:srgbClr val="FFFF00"/>
                </a:solidFill>
              </a:rPr>
              <a:t>	haben höhere Zahlungsbereitschaft</a:t>
            </a:r>
          </a:p>
          <a:p>
            <a:r>
              <a:rPr lang="de-DE" dirty="0">
                <a:solidFill>
                  <a:srgbClr val="FFFF00"/>
                </a:solidFill>
              </a:rPr>
              <a:t>	suchen Ruhe statt Event</a:t>
            </a:r>
          </a:p>
          <a:p>
            <a:br>
              <a:rPr lang="de-DE" sz="1600" dirty="0">
                <a:solidFill>
                  <a:srgbClr val="FFFF00"/>
                </a:solidFill>
              </a:rPr>
            </a:br>
            <a:endParaRPr lang="de-DE" sz="1600" dirty="0">
              <a:solidFill>
                <a:srgbClr val="FFFF00"/>
              </a:solidFill>
            </a:endParaRPr>
          </a:p>
          <a:p>
            <a:r>
              <a:rPr lang="de-DE" sz="1600" b="1" dirty="0">
                <a:solidFill>
                  <a:srgbClr val="FFFF00"/>
                </a:solidFill>
              </a:rPr>
              <a:t>4</a:t>
            </a:r>
            <a:endParaRPr lang="de-DE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9256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E7BDE-616C-31E4-8B9A-931E230F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AAFC699A-0031-1663-0C4C-1EFA29B5CB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33297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41921978-08C5-48BD-0E9E-6F8027E81FE8}"/>
              </a:ext>
            </a:extLst>
          </p:cNvPr>
          <p:cNvSpPr/>
          <p:nvPr/>
        </p:nvSpPr>
        <p:spPr>
          <a:xfrm>
            <a:off x="51002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03EBE9-2BE2-E801-271C-6D4B3C778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49203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zu tun – wie ist der Weg zum Sternenpark?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109CCE-A65A-5921-38BB-2E162787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C920FDB-5AC1-1E5E-3C0E-472149F2C642}"/>
              </a:ext>
            </a:extLst>
          </p:cNvPr>
          <p:cNvSpPr txBox="1"/>
          <p:nvPr/>
        </p:nvSpPr>
        <p:spPr>
          <a:xfrm>
            <a:off x="839416" y="1844824"/>
            <a:ext cx="11403586" cy="44644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Was bedeutet das für Gemeinden?</a:t>
            </a:r>
          </a:p>
          <a:p>
            <a:br>
              <a:rPr lang="de-DE" dirty="0">
                <a:solidFill>
                  <a:srgbClr val="FFFF00"/>
                </a:solidFill>
              </a:rPr>
            </a:br>
            <a:r>
              <a:rPr lang="de-DE" dirty="0">
                <a:solidFill>
                  <a:srgbClr val="FFFF00"/>
                </a:solidFill>
              </a:rPr>
              <a:t>Ein Sternenpark ist </a:t>
            </a:r>
            <a:r>
              <a:rPr lang="de-DE" b="1" dirty="0">
                <a:solidFill>
                  <a:srgbClr val="FFFF00"/>
                </a:solidFill>
              </a:rPr>
              <a:t>kein Bauverbot und keine Einschränkung der Entwicklung</a:t>
            </a:r>
            <a:r>
              <a:rPr lang="de-DE" dirty="0">
                <a:solidFill>
                  <a:srgbClr val="FFFF00"/>
                </a:solidFill>
              </a:rPr>
              <a:t>.</a:t>
            </a:r>
          </a:p>
          <a:p>
            <a:r>
              <a:rPr lang="de-DE" dirty="0">
                <a:solidFill>
                  <a:srgbClr val="FFFF00"/>
                </a:solidFill>
              </a:rPr>
              <a:t>Es geht um:</a:t>
            </a:r>
          </a:p>
          <a:p>
            <a:r>
              <a:rPr lang="de-DE" dirty="0">
                <a:solidFill>
                  <a:srgbClr val="FFFF00"/>
                </a:solidFill>
              </a:rPr>
              <a:t>intelligente Beleuchtung</a:t>
            </a:r>
          </a:p>
          <a:p>
            <a:r>
              <a:rPr lang="de-DE" dirty="0">
                <a:solidFill>
                  <a:srgbClr val="FFFF00"/>
                </a:solidFill>
              </a:rPr>
              <a:t>Energieeinsparung</a:t>
            </a:r>
          </a:p>
          <a:p>
            <a:r>
              <a:rPr lang="de-DE" dirty="0">
                <a:solidFill>
                  <a:srgbClr val="FFFF00"/>
                </a:solidFill>
              </a:rPr>
              <a:t>Vermeidung unnötiger Emission</a:t>
            </a:r>
          </a:p>
          <a:p>
            <a:r>
              <a:rPr lang="de-DE" dirty="0">
                <a:solidFill>
                  <a:srgbClr val="FFFF00"/>
                </a:solidFill>
              </a:rPr>
              <a:t>Nebenwirkung:</a:t>
            </a:r>
          </a:p>
          <a:p>
            <a:r>
              <a:rPr lang="de-DE" dirty="0">
                <a:solidFill>
                  <a:srgbClr val="FFFF00"/>
                </a:solidFill>
              </a:rPr>
              <a:t>20–60 % Energieeinsparpotenzial bei Straßenbeleuchtung</a:t>
            </a:r>
          </a:p>
          <a:p>
            <a:r>
              <a:rPr lang="de-DE" dirty="0">
                <a:solidFill>
                  <a:srgbClr val="FFFF00"/>
                </a:solidFill>
              </a:rPr>
              <a:t>Förderfähigkeit über Klimaschutzprogramme</a:t>
            </a:r>
          </a:p>
          <a:p>
            <a:r>
              <a:rPr lang="de-DE" dirty="0">
                <a:solidFill>
                  <a:srgbClr val="FFFF00"/>
                </a:solidFill>
              </a:rPr>
              <a:t>Klimaschutz</a:t>
            </a:r>
          </a:p>
          <a:p>
            <a:r>
              <a:rPr lang="de-DE" dirty="0">
                <a:solidFill>
                  <a:srgbClr val="FFFF00"/>
                </a:solidFill>
              </a:rPr>
              <a:t>Artenschutz</a:t>
            </a:r>
            <a:br>
              <a:rPr lang="de-DE" dirty="0">
                <a:solidFill>
                  <a:srgbClr val="FFFF00"/>
                </a:solidFill>
              </a:rPr>
            </a:b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693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F57D7-2F33-462E-5EAF-C5377519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2F056D64-0F3F-147B-326A-4FEA50D501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EC1E113F-B68C-FD79-54AF-C741DD8549F5}"/>
              </a:ext>
            </a:extLst>
          </p:cNvPr>
          <p:cNvSpPr/>
          <p:nvPr/>
        </p:nvSpPr>
        <p:spPr>
          <a:xfrm>
            <a:off x="51002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4A3377-7AC1-15B5-0970-B5F105C34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115212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zu tun – wie ist der Weg zum Sternenpark?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713F792-198F-CA66-0268-3FF3D5D4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7DCA147-9AA1-9BD7-5AEA-61EDCA7738BD}"/>
              </a:ext>
            </a:extLst>
          </p:cNvPr>
          <p:cNvSpPr txBox="1"/>
          <p:nvPr/>
        </p:nvSpPr>
        <p:spPr>
          <a:xfrm>
            <a:off x="839416" y="2002501"/>
            <a:ext cx="12195936" cy="54793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Image-Positionierung</a:t>
            </a:r>
          </a:p>
          <a:p>
            <a:r>
              <a:rPr lang="de-DE" dirty="0" err="1">
                <a:solidFill>
                  <a:schemeClr val="bg1"/>
                </a:solidFill>
              </a:rPr>
              <a:t>Wendland.Elbe</a:t>
            </a:r>
            <a:r>
              <a:rPr lang="de-DE" dirty="0">
                <a:solidFill>
                  <a:schemeClr val="bg1"/>
                </a:solidFill>
              </a:rPr>
              <a:t> steht für:</a:t>
            </a:r>
          </a:p>
          <a:p>
            <a:r>
              <a:rPr lang="de-DE" dirty="0">
                <a:solidFill>
                  <a:schemeClr val="bg1"/>
                </a:solidFill>
              </a:rPr>
              <a:t>Weite</a:t>
            </a:r>
          </a:p>
          <a:p>
            <a:r>
              <a:rPr lang="de-DE" dirty="0">
                <a:solidFill>
                  <a:schemeClr val="bg1"/>
                </a:solidFill>
              </a:rPr>
              <a:t>Ruhe</a:t>
            </a:r>
          </a:p>
          <a:p>
            <a:r>
              <a:rPr lang="de-DE" dirty="0">
                <a:solidFill>
                  <a:schemeClr val="bg1"/>
                </a:solidFill>
              </a:rPr>
              <a:t>Eigenständigkeit</a:t>
            </a:r>
          </a:p>
          <a:p>
            <a:r>
              <a:rPr lang="de-DE" dirty="0">
                <a:solidFill>
                  <a:schemeClr val="bg1"/>
                </a:solidFill>
              </a:rPr>
              <a:t>Nachhaltigkeit</a:t>
            </a:r>
          </a:p>
          <a:p>
            <a:r>
              <a:rPr lang="de-DE" dirty="0">
                <a:solidFill>
                  <a:schemeClr val="bg1"/>
                </a:solidFill>
              </a:rPr>
              <a:t>Ein Sternenpark macht diese Werte sichtbar und international anschlussfähig.</a:t>
            </a:r>
          </a:p>
          <a:p>
            <a:br>
              <a:rPr lang="de-DE" sz="1600" dirty="0">
                <a:solidFill>
                  <a:schemeClr val="bg1"/>
                </a:solidFill>
              </a:rPr>
            </a:br>
            <a:endParaRPr lang="de-DE" sz="1600" dirty="0">
              <a:solidFill>
                <a:schemeClr val="bg1"/>
              </a:solidFill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„Andere Regionen müssen Dunkelheit mühsam herstellen – wir besitzen sie bereits.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Die Frage ist nicht, ob wir Sternenpark werden können.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Die Frage ist, ob wir diesen Wettbewerbsvorteil nutzen wollen und können</a:t>
            </a:r>
          </a:p>
          <a:p>
            <a:br>
              <a:rPr lang="de-DE" sz="1600" dirty="0">
                <a:solidFill>
                  <a:schemeClr val="bg1"/>
                </a:solidFill>
              </a:rPr>
            </a:b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32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1B87-AE6F-EFB1-CC73-80B443A77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E89BA42E-F45D-4AA4-1027-26B25859BD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40932" y="246988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BD96C6D9-4B05-39C0-308B-2A3988BE7E86}"/>
              </a:ext>
            </a:extLst>
          </p:cNvPr>
          <p:cNvSpPr/>
          <p:nvPr/>
        </p:nvSpPr>
        <p:spPr>
          <a:xfrm>
            <a:off x="38964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921D63B-6F9A-B7E5-742E-536747D99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49203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zu tun – wie ist der Weg zum Sternenpark?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9335D9E-7E24-2112-A8B9-7B1877C683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DAC234D-82F9-5863-BA05-F889E1CD2065}"/>
              </a:ext>
            </a:extLst>
          </p:cNvPr>
          <p:cNvSpPr txBox="1"/>
          <p:nvPr/>
        </p:nvSpPr>
        <p:spPr>
          <a:xfrm>
            <a:off x="1010197" y="2348880"/>
            <a:ext cx="10945216" cy="3605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Warum ist das touristisch relevant?</a:t>
            </a:r>
          </a:p>
          <a:p>
            <a:r>
              <a:rPr lang="de-DE" sz="1600" b="1" dirty="0">
                <a:solidFill>
                  <a:schemeClr val="bg1"/>
                </a:solidFill>
              </a:rPr>
              <a:t>Wachstumsmarkt „Astrotourismus“</a:t>
            </a:r>
          </a:p>
          <a:p>
            <a:r>
              <a:rPr lang="de-DE" sz="1600" dirty="0">
                <a:solidFill>
                  <a:schemeClr val="bg1"/>
                </a:solidFill>
              </a:rPr>
              <a:t>International stark wachsend:</a:t>
            </a:r>
          </a:p>
          <a:p>
            <a:r>
              <a:rPr lang="de-DE" sz="1600" dirty="0">
                <a:solidFill>
                  <a:schemeClr val="bg1"/>
                </a:solidFill>
              </a:rPr>
              <a:t>Nachfrage nach authentischen Naturerlebnissen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Rückzug aus Licht- und Lärmräumen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Ganzjahrestourismus (Winter besonders attraktiv)</a:t>
            </a:r>
          </a:p>
          <a:p>
            <a:r>
              <a:rPr lang="de-DE" sz="1600" dirty="0">
                <a:solidFill>
                  <a:schemeClr val="bg1"/>
                </a:solidFill>
              </a:rPr>
              <a:t>Ein Sternenpark ist:</a:t>
            </a:r>
          </a:p>
          <a:p>
            <a:r>
              <a:rPr lang="de-DE" sz="1600" dirty="0">
                <a:solidFill>
                  <a:schemeClr val="bg1"/>
                </a:solidFill>
              </a:rPr>
              <a:t>Fast wetterunabhängig vermarktbar</a:t>
            </a:r>
          </a:p>
          <a:p>
            <a:r>
              <a:rPr lang="de-DE" sz="1600" dirty="0">
                <a:solidFill>
                  <a:schemeClr val="bg1"/>
                </a:solidFill>
              </a:rPr>
              <a:t>saisonverlängernd</a:t>
            </a:r>
          </a:p>
          <a:p>
            <a:r>
              <a:rPr lang="de-DE" sz="1600" dirty="0">
                <a:solidFill>
                  <a:schemeClr val="bg1"/>
                </a:solidFill>
              </a:rPr>
              <a:t>hochwertig positionierbar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6A9E26-0C9D-DB4A-EFF8-DBCAA9D64040}"/>
              </a:ext>
            </a:extLst>
          </p:cNvPr>
          <p:cNvSpPr txBox="1"/>
          <p:nvPr/>
        </p:nvSpPr>
        <p:spPr>
          <a:xfrm>
            <a:off x="6960096" y="2060848"/>
            <a:ext cx="5007840" cy="287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) Erfolgsbeispiele in Deutschland</a:t>
            </a:r>
          </a:p>
          <a:p>
            <a:r>
              <a:rPr lang="de-DE" sz="1600" b="1" dirty="0">
                <a:solidFill>
                  <a:schemeClr val="bg1"/>
                </a:solidFill>
              </a:rPr>
              <a:t>Nationalpark Eifel</a:t>
            </a:r>
          </a:p>
          <a:p>
            <a:r>
              <a:rPr lang="de-DE" sz="1600" dirty="0">
                <a:solidFill>
                  <a:schemeClr val="bg1"/>
                </a:solidFill>
              </a:rPr>
              <a:t>Klare touristische Profilbildung</a:t>
            </a:r>
          </a:p>
          <a:p>
            <a:r>
              <a:rPr lang="de-DE" sz="1600" dirty="0">
                <a:solidFill>
                  <a:schemeClr val="bg1"/>
                </a:solidFill>
              </a:rPr>
              <a:t>Zertifizierte Sternen-Gastgeber</a:t>
            </a:r>
          </a:p>
          <a:p>
            <a:r>
              <a:rPr lang="de-DE" sz="1600" dirty="0">
                <a:solidFill>
                  <a:schemeClr val="bg1"/>
                </a:solidFill>
              </a:rPr>
              <a:t>Geführte Nachtprogramme ganzjährig</a:t>
            </a:r>
          </a:p>
          <a:p>
            <a:r>
              <a:rPr lang="de-DE" sz="1600" b="1" dirty="0">
                <a:solidFill>
                  <a:schemeClr val="bg1"/>
                </a:solidFill>
              </a:rPr>
              <a:t>Naturpark Westhavelland</a:t>
            </a:r>
          </a:p>
          <a:p>
            <a:r>
              <a:rPr lang="de-DE" sz="1600" dirty="0">
                <a:solidFill>
                  <a:schemeClr val="bg1"/>
                </a:solidFill>
              </a:rPr>
              <a:t>Entwicklung eines eigenständigen „Sternenpark“-Markenkerns</a:t>
            </a:r>
          </a:p>
          <a:p>
            <a:r>
              <a:rPr lang="de-DE" sz="1600" dirty="0">
                <a:solidFill>
                  <a:schemeClr val="bg1"/>
                </a:solidFill>
              </a:rPr>
              <a:t>Mediale Aufmerksamkeit national und international</a:t>
            </a:r>
          </a:p>
          <a:p>
            <a:r>
              <a:rPr lang="de-DE" sz="1600" dirty="0">
                <a:solidFill>
                  <a:schemeClr val="bg1"/>
                </a:solidFill>
              </a:rPr>
              <a:t>Diese Regionen waren vor der Zertifizierung keine touristischen Hotspots. Die Dunkelheit wurde zur Ressource.</a:t>
            </a:r>
          </a:p>
        </p:txBody>
      </p:sp>
    </p:spTree>
    <p:extLst>
      <p:ext uri="{BB962C8B-B14F-4D97-AF65-F5344CB8AC3E}">
        <p14:creationId xmlns:p14="http://schemas.microsoft.com/office/powerpoint/2010/main" val="24344028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EB828-1D5F-E9A8-5754-25E955F6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F0875145-7EA9-9009-CA84-0E982108A6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29742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5CBA06A2-FA5F-DE89-0003-A9828087867E}"/>
              </a:ext>
            </a:extLst>
          </p:cNvPr>
          <p:cNvSpPr/>
          <p:nvPr/>
        </p:nvSpPr>
        <p:spPr>
          <a:xfrm>
            <a:off x="19910" y="-34280"/>
            <a:ext cx="12195936" cy="3961605"/>
          </a:xfrm>
          <a:custGeom>
            <a:avLst/>
            <a:gdLst>
              <a:gd name="connsiteX0" fmla="*/ 12195937 w 12195936"/>
              <a:gd name="connsiteY0" fmla="*/ 0 h 3961605"/>
              <a:gd name="connsiteX1" fmla="*/ 0 w 12195936"/>
              <a:gd name="connsiteY1" fmla="*/ 0 h 3961605"/>
              <a:gd name="connsiteX2" fmla="*/ 0 w 12195936"/>
              <a:gd name="connsiteY2" fmla="*/ 3515995 h 3961605"/>
              <a:gd name="connsiteX3" fmla="*/ 703199 w 12195936"/>
              <a:gd name="connsiteY3" fmla="*/ 3794506 h 3961605"/>
              <a:gd name="connsiteX4" fmla="*/ 1750822 w 12195936"/>
              <a:gd name="connsiteY4" fmla="*/ 3873500 h 3961605"/>
              <a:gd name="connsiteX5" fmla="*/ 1668780 w 12195936"/>
              <a:gd name="connsiteY5" fmla="*/ 3286379 h 3961605"/>
              <a:gd name="connsiteX6" fmla="*/ 3827780 w 12195936"/>
              <a:gd name="connsiteY6" fmla="*/ 3230245 h 3961605"/>
              <a:gd name="connsiteX7" fmla="*/ 6013831 w 12195936"/>
              <a:gd name="connsiteY7" fmla="*/ 3681222 h 3961605"/>
              <a:gd name="connsiteX8" fmla="*/ 8638794 w 12195936"/>
              <a:gd name="connsiteY8" fmla="*/ 3058922 h 3961605"/>
              <a:gd name="connsiteX9" fmla="*/ 10791825 w 12195936"/>
              <a:gd name="connsiteY9" fmla="*/ 3130296 h 3961605"/>
              <a:gd name="connsiteX10" fmla="*/ 12194921 w 12195936"/>
              <a:gd name="connsiteY10" fmla="*/ 3607435 h 39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3961605">
                <a:moveTo>
                  <a:pt x="12195937" y="0"/>
                </a:moveTo>
                <a:lnTo>
                  <a:pt x="0" y="0"/>
                </a:lnTo>
                <a:lnTo>
                  <a:pt x="0" y="3515995"/>
                </a:lnTo>
                <a:cubicBezTo>
                  <a:pt x="226187" y="3594989"/>
                  <a:pt x="466344" y="3688080"/>
                  <a:pt x="703199" y="3794506"/>
                </a:cubicBezTo>
                <a:cubicBezTo>
                  <a:pt x="1155700" y="3997579"/>
                  <a:pt x="1663700" y="4005072"/>
                  <a:pt x="1750822" y="3873500"/>
                </a:cubicBezTo>
                <a:cubicBezTo>
                  <a:pt x="1834642" y="3746500"/>
                  <a:pt x="1686560" y="3560699"/>
                  <a:pt x="1668780" y="3286379"/>
                </a:cubicBezTo>
                <a:cubicBezTo>
                  <a:pt x="1626489" y="2629535"/>
                  <a:pt x="3013583" y="2976245"/>
                  <a:pt x="3827780" y="3230245"/>
                </a:cubicBezTo>
                <a:cubicBezTo>
                  <a:pt x="4132580" y="3325368"/>
                  <a:pt x="5036820" y="3721989"/>
                  <a:pt x="6013831" y="3681222"/>
                </a:cubicBezTo>
                <a:cubicBezTo>
                  <a:pt x="6990843" y="3640455"/>
                  <a:pt x="8060944" y="3243072"/>
                  <a:pt x="8638794" y="3058922"/>
                </a:cubicBezTo>
                <a:cubicBezTo>
                  <a:pt x="9261983" y="2859659"/>
                  <a:pt x="10083165" y="2930017"/>
                  <a:pt x="10791825" y="3130296"/>
                </a:cubicBezTo>
                <a:cubicBezTo>
                  <a:pt x="11449812" y="3316351"/>
                  <a:pt x="11743436" y="3694049"/>
                  <a:pt x="12194921" y="360743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8D66F8-6ACD-9BF5-A716-1E0315366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52292"/>
            <a:ext cx="10225087" cy="932492"/>
          </a:xfrm>
        </p:spPr>
        <p:txBody>
          <a:bodyPr anchor="t" anchorCtr="0"/>
          <a:lstStyle/>
          <a:p>
            <a: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 gibt es Sternenparks in Deutschland?</a:t>
            </a:r>
            <a:b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A6EE03-113E-4DD8-A9E2-4FA503660E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2434" y="188640"/>
            <a:ext cx="2847600" cy="6033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6764574-AD84-646D-1007-E45BF8ADFD38}"/>
              </a:ext>
            </a:extLst>
          </p:cNvPr>
          <p:cNvSpPr txBox="1"/>
          <p:nvPr/>
        </p:nvSpPr>
        <p:spPr>
          <a:xfrm>
            <a:off x="14014" y="1155674"/>
            <a:ext cx="12145887" cy="5702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r>
              <a:rPr lang="de-DE" b="1" dirty="0">
                <a:solidFill>
                  <a:schemeClr val="bg1"/>
                </a:solidFill>
              </a:rPr>
              <a:t>Naturpark Westhavelland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Nationalpark Eifel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Sternenpark </a:t>
            </a:r>
            <a:r>
              <a:rPr lang="de-DE" b="1" dirty="0" err="1">
                <a:solidFill>
                  <a:schemeClr val="bg1"/>
                </a:solidFill>
              </a:rPr>
              <a:t>Winklmoos</a:t>
            </a:r>
            <a:r>
              <a:rPr lang="de-DE" b="1" dirty="0">
                <a:solidFill>
                  <a:schemeClr val="bg1"/>
                </a:solidFill>
              </a:rPr>
              <a:t>-Alm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Sternenpark Rhön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Naturpark </a:t>
            </a:r>
            <a:r>
              <a:rPr lang="de-DE" b="1" dirty="0" err="1">
                <a:solidFill>
                  <a:schemeClr val="bg1"/>
                </a:solidFill>
              </a:rPr>
              <a:t>Nossentiner</a:t>
            </a:r>
            <a:r>
              <a:rPr lang="de-DE" b="1" dirty="0">
                <a:solidFill>
                  <a:schemeClr val="bg1"/>
                </a:solidFill>
              </a:rPr>
              <a:t>/</a:t>
            </a:r>
            <a:r>
              <a:rPr lang="de-DE" b="1" dirty="0" err="1">
                <a:solidFill>
                  <a:schemeClr val="bg1"/>
                </a:solidFill>
              </a:rPr>
              <a:t>Schwinzer</a:t>
            </a:r>
            <a:r>
              <a:rPr lang="de-DE" b="1" dirty="0">
                <a:solidFill>
                  <a:schemeClr val="bg1"/>
                </a:solidFill>
              </a:rPr>
              <a:t> Heide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Sternenpark Bayerischer Wald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Kyritz-Ruppiner Heide Dark Sky Park</a:t>
            </a:r>
            <a:br>
              <a:rPr lang="de-DE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Andere Orte/Punkte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Pellworm und </a:t>
            </a:r>
            <a:r>
              <a:rPr lang="de-DE" dirty="0" err="1">
                <a:solidFill>
                  <a:schemeClr val="bg1"/>
                </a:solidFill>
              </a:rPr>
              <a:t>Spiekeoog</a:t>
            </a:r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chemeClr val="bg1"/>
                </a:solidFill>
              </a:rPr>
              <a:t>Fulda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Altmark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24347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A469-A76A-C1DC-95EA-F4354930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0C5104A7-EFDE-FF40-1D36-A9FFA7119E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21664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D6DEE103-E29F-7D8B-42BC-929C1855A731}"/>
              </a:ext>
            </a:extLst>
          </p:cNvPr>
          <p:cNvSpPr/>
          <p:nvPr/>
        </p:nvSpPr>
        <p:spPr>
          <a:xfrm>
            <a:off x="7753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5C6933-CF98-5418-B742-A88FC5A0C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492038"/>
          </a:xfrm>
        </p:spPr>
        <p:txBody>
          <a:bodyPr/>
          <a:lstStyle/>
          <a:p>
            <a: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bringt </a:t>
            </a:r>
            <a:r>
              <a:rPr lang="de-DE" dirty="0"/>
              <a:t>ein </a:t>
            </a:r>
            <a: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Sternenpark </a:t>
            </a:r>
            <a:r>
              <a:rPr lang="de-DE" sz="3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Wendland.Elbe</a:t>
            </a:r>
            <a:r>
              <a:rPr lang="de-DE" sz="3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9AA5F1-E9D3-F573-FF4F-77E539EF6C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3" name="Grafik 5">
            <a:extLst>
              <a:ext uri="{FF2B5EF4-FFF2-40B4-BE49-F238E27FC236}">
                <a16:creationId xmlns:a16="http://schemas.microsoft.com/office/drawing/2014/main" id="{B0EAC669-793B-FD36-EA05-50728E60B5C0}"/>
              </a:ext>
            </a:extLst>
          </p:cNvPr>
          <p:cNvSpPr>
            <a:spLocks noChangeAspect="1"/>
          </p:cNvSpPr>
          <p:nvPr/>
        </p:nvSpPr>
        <p:spPr>
          <a:xfrm>
            <a:off x="7320137" y="1251280"/>
            <a:ext cx="4351120" cy="3329848"/>
          </a:xfrm>
          <a:custGeom>
            <a:avLst/>
            <a:gdLst>
              <a:gd name="connsiteX0" fmla="*/ 1375 w 3558597"/>
              <a:gd name="connsiteY0" fmla="*/ 3244632 h 4746956"/>
              <a:gd name="connsiteX1" fmla="*/ 1017 w 3558597"/>
              <a:gd name="connsiteY1" fmla="*/ 1011123 h 4746956"/>
              <a:gd name="connsiteX2" fmla="*/ 851630 w 3558597"/>
              <a:gd name="connsiteY2" fmla="*/ 0 h 4746956"/>
              <a:gd name="connsiteX3" fmla="*/ 2751923 w 3558597"/>
              <a:gd name="connsiteY3" fmla="*/ 0 h 4746956"/>
              <a:gd name="connsiteX4" fmla="*/ 3558597 w 3558597"/>
              <a:gd name="connsiteY4" fmla="*/ 1011302 h 4746956"/>
              <a:gd name="connsiteX5" fmla="*/ 3558597 w 3558597"/>
              <a:gd name="connsiteY5" fmla="*/ 3242480 h 4746956"/>
              <a:gd name="connsiteX6" fmla="*/ 2700991 w 3558597"/>
              <a:gd name="connsiteY6" fmla="*/ 4195675 h 4746956"/>
              <a:gd name="connsiteX7" fmla="*/ 1565764 w 3558597"/>
              <a:gd name="connsiteY7" fmla="*/ 4566193 h 4746956"/>
              <a:gd name="connsiteX8" fmla="*/ 1261602 w 3558597"/>
              <a:gd name="connsiteY8" fmla="*/ 4723655 h 4746956"/>
              <a:gd name="connsiteX9" fmla="*/ 1375 w 3558597"/>
              <a:gd name="connsiteY9" fmla="*/ 3244632 h 474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8597" h="4746956">
                <a:moveTo>
                  <a:pt x="1375" y="3244632"/>
                </a:moveTo>
                <a:cubicBezTo>
                  <a:pt x="-1494" y="2680247"/>
                  <a:pt x="1017" y="1011123"/>
                  <a:pt x="1017" y="1011123"/>
                </a:cubicBezTo>
                <a:cubicBezTo>
                  <a:pt x="1196" y="559184"/>
                  <a:pt x="262495" y="0"/>
                  <a:pt x="851630" y="0"/>
                </a:cubicBezTo>
                <a:lnTo>
                  <a:pt x="2751923" y="0"/>
                </a:lnTo>
                <a:cubicBezTo>
                  <a:pt x="3372083" y="0"/>
                  <a:pt x="3558597" y="513094"/>
                  <a:pt x="3558597" y="1011302"/>
                </a:cubicBezTo>
                <a:lnTo>
                  <a:pt x="3558597" y="3242480"/>
                </a:lnTo>
                <a:cubicBezTo>
                  <a:pt x="3558597" y="3929355"/>
                  <a:pt x="3105045" y="4157655"/>
                  <a:pt x="2700991" y="4195675"/>
                </a:cubicBezTo>
                <a:cubicBezTo>
                  <a:pt x="2415480" y="4222397"/>
                  <a:pt x="1255684" y="4178997"/>
                  <a:pt x="1565764" y="4566193"/>
                </a:cubicBezTo>
                <a:cubicBezTo>
                  <a:pt x="1645571" y="4704106"/>
                  <a:pt x="1505685" y="4791086"/>
                  <a:pt x="1261602" y="4723655"/>
                </a:cubicBezTo>
                <a:cubicBezTo>
                  <a:pt x="697038" y="4567628"/>
                  <a:pt x="1375" y="4407477"/>
                  <a:pt x="1375" y="3244632"/>
                </a:cubicBezTo>
              </a:path>
            </a:pathLst>
          </a:custGeom>
          <a:solidFill>
            <a:schemeClr val="accent3"/>
          </a:solidFill>
          <a:ln w="17895" cap="flat">
            <a:noFill/>
            <a:prstDash val="solid"/>
            <a:miter/>
          </a:ln>
        </p:spPr>
        <p:txBody>
          <a:bodyPr lIns="360000" tIns="360000" rIns="360000" bIns="1080000" rtlCol="0" anchor="t" anchorCtr="0"/>
          <a:lstStyle/>
          <a:p>
            <a:r>
              <a:rPr lang="de-DE" dirty="0"/>
              <a:t>„Sternschnuppenpunkte“ als thematisch aufflammende Punkte, die über das Thema informieren und Veranstaltungen anbieten.</a:t>
            </a:r>
          </a:p>
        </p:txBody>
      </p:sp>
      <p:sp>
        <p:nvSpPr>
          <p:cNvPr id="5" name="Grafik 5">
            <a:extLst>
              <a:ext uri="{FF2B5EF4-FFF2-40B4-BE49-F238E27FC236}">
                <a16:creationId xmlns:a16="http://schemas.microsoft.com/office/drawing/2014/main" id="{9FE61E0B-7DF7-7F2A-3ECE-00312990234D}"/>
              </a:ext>
            </a:extLst>
          </p:cNvPr>
          <p:cNvSpPr>
            <a:spLocks noChangeAspect="1"/>
          </p:cNvSpPr>
          <p:nvPr/>
        </p:nvSpPr>
        <p:spPr>
          <a:xfrm flipH="1">
            <a:off x="2063551" y="1700809"/>
            <a:ext cx="3882611" cy="4392488"/>
          </a:xfrm>
          <a:custGeom>
            <a:avLst/>
            <a:gdLst>
              <a:gd name="connsiteX0" fmla="*/ 1375 w 3558597"/>
              <a:gd name="connsiteY0" fmla="*/ 3244632 h 4746956"/>
              <a:gd name="connsiteX1" fmla="*/ 1017 w 3558597"/>
              <a:gd name="connsiteY1" fmla="*/ 1011123 h 4746956"/>
              <a:gd name="connsiteX2" fmla="*/ 851630 w 3558597"/>
              <a:gd name="connsiteY2" fmla="*/ 0 h 4746956"/>
              <a:gd name="connsiteX3" fmla="*/ 2751923 w 3558597"/>
              <a:gd name="connsiteY3" fmla="*/ 0 h 4746956"/>
              <a:gd name="connsiteX4" fmla="*/ 3558597 w 3558597"/>
              <a:gd name="connsiteY4" fmla="*/ 1011302 h 4746956"/>
              <a:gd name="connsiteX5" fmla="*/ 3558597 w 3558597"/>
              <a:gd name="connsiteY5" fmla="*/ 3242480 h 4746956"/>
              <a:gd name="connsiteX6" fmla="*/ 2700991 w 3558597"/>
              <a:gd name="connsiteY6" fmla="*/ 4195675 h 4746956"/>
              <a:gd name="connsiteX7" fmla="*/ 1565764 w 3558597"/>
              <a:gd name="connsiteY7" fmla="*/ 4566193 h 4746956"/>
              <a:gd name="connsiteX8" fmla="*/ 1261602 w 3558597"/>
              <a:gd name="connsiteY8" fmla="*/ 4723655 h 4746956"/>
              <a:gd name="connsiteX9" fmla="*/ 1375 w 3558597"/>
              <a:gd name="connsiteY9" fmla="*/ 3244632 h 474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8597" h="4746956">
                <a:moveTo>
                  <a:pt x="1375" y="3244632"/>
                </a:moveTo>
                <a:cubicBezTo>
                  <a:pt x="-1494" y="2680247"/>
                  <a:pt x="1017" y="1011123"/>
                  <a:pt x="1017" y="1011123"/>
                </a:cubicBezTo>
                <a:cubicBezTo>
                  <a:pt x="1196" y="559184"/>
                  <a:pt x="262495" y="0"/>
                  <a:pt x="851630" y="0"/>
                </a:cubicBezTo>
                <a:lnTo>
                  <a:pt x="2751923" y="0"/>
                </a:lnTo>
                <a:cubicBezTo>
                  <a:pt x="3372083" y="0"/>
                  <a:pt x="3558597" y="513094"/>
                  <a:pt x="3558597" y="1011302"/>
                </a:cubicBezTo>
                <a:lnTo>
                  <a:pt x="3558597" y="3242480"/>
                </a:lnTo>
                <a:cubicBezTo>
                  <a:pt x="3558597" y="3929355"/>
                  <a:pt x="3105045" y="4157655"/>
                  <a:pt x="2700991" y="4195675"/>
                </a:cubicBezTo>
                <a:cubicBezTo>
                  <a:pt x="2415480" y="4222397"/>
                  <a:pt x="1255684" y="4178997"/>
                  <a:pt x="1565764" y="4566193"/>
                </a:cubicBezTo>
                <a:cubicBezTo>
                  <a:pt x="1645571" y="4704106"/>
                  <a:pt x="1505685" y="4791086"/>
                  <a:pt x="1261602" y="4723655"/>
                </a:cubicBezTo>
                <a:cubicBezTo>
                  <a:pt x="697038" y="4567628"/>
                  <a:pt x="1375" y="4407477"/>
                  <a:pt x="1375" y="3244632"/>
                </a:cubicBezTo>
              </a:path>
            </a:pathLst>
          </a:custGeom>
          <a:solidFill>
            <a:schemeClr val="accent3"/>
          </a:solidFill>
          <a:ln w="17895" cap="flat">
            <a:noFill/>
            <a:prstDash val="solid"/>
            <a:miter/>
          </a:ln>
        </p:spPr>
        <p:txBody>
          <a:bodyPr lIns="360000" tIns="360000" rIns="360000" bIns="1080000" rtlCol="0" anchor="t" anchorCtr="0"/>
          <a:lstStyle/>
          <a:p>
            <a:r>
              <a:rPr lang="de-DE" dirty="0"/>
              <a:t>„Dark Sky Places“ sind nicht nur unter </a:t>
            </a:r>
            <a:r>
              <a:rPr lang="de-DE" i="1" dirty="0"/>
              <a:t>Astronomen beliebt – auch </a:t>
            </a:r>
            <a:r>
              <a:rPr lang="de-DE" dirty="0"/>
              <a:t>Urlauber lassen ihren Blick gern zu den Sternen schweifen und sogenannter Astro-Tourismus wird immer populärer.</a:t>
            </a:r>
          </a:p>
        </p:txBody>
      </p:sp>
    </p:spTree>
    <p:extLst>
      <p:ext uri="{BB962C8B-B14F-4D97-AF65-F5344CB8AC3E}">
        <p14:creationId xmlns:p14="http://schemas.microsoft.com/office/powerpoint/2010/main" val="3562476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DF6B3B9-BD7B-D04A-A676-2769F4492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8761" y="10077192"/>
            <a:ext cx="7345362" cy="12880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F111377-0A9D-424D-9C7B-105318C2A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44" y="398872"/>
            <a:ext cx="11686220" cy="3506857"/>
          </a:xfrm>
        </p:spPr>
        <p:txBody>
          <a:bodyPr/>
          <a:lstStyle/>
          <a:p>
            <a:r>
              <a:rPr lang="de-DE" dirty="0"/>
              <a:t>Andere Regionen müssen Dunkelheit mühsam herstellen – wir besitzen sie bereits.</a:t>
            </a:r>
            <a:br>
              <a:rPr lang="de-DE" dirty="0"/>
            </a:br>
            <a:r>
              <a:rPr lang="de-DE" dirty="0"/>
              <a:t>Die Frage ist nicht nur, ob wir Sternenpark werden können.</a:t>
            </a:r>
            <a:br>
              <a:rPr lang="de-DE" dirty="0"/>
            </a:br>
            <a:r>
              <a:rPr lang="de-DE" dirty="0"/>
              <a:t>Die Frage ist, ob wir diesen Wettbewerbsvorteil nutzen wollen.</a:t>
            </a:r>
          </a:p>
          <a:p>
            <a:r>
              <a:rPr lang="de-DE" dirty="0">
                <a:latin typeface="Tahoma" panose="020B0604030504040204" pitchFamily="34" charset="0"/>
              </a:rPr>
              <a:t>Ein Sternenpark feiert den Sternenhimmel der Region!</a:t>
            </a:r>
          </a:p>
          <a:p>
            <a:r>
              <a:rPr lang="de-DE" dirty="0">
                <a:latin typeface="Tahoma" panose="020B0604030504040204" pitchFamily="34" charset="0"/>
              </a:rPr>
              <a:t> </a:t>
            </a:r>
            <a:r>
              <a:rPr lang="de-DE" dirty="0"/>
              <a:t>D</a:t>
            </a:r>
            <a:r>
              <a:rPr lang="de-DE" dirty="0">
                <a:latin typeface="Tahoma" panose="020B0604030504040204" pitchFamily="34" charset="0"/>
              </a:rPr>
              <a:t>as ist ein Gewinn für die Umwelt und es bieten sich neue touristische Perspektiven!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094F79-1D8A-134B-29F4-F9EBB760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163" y="6126375"/>
            <a:ext cx="28194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Bild 2">
            <a:extLst>
              <a:ext uri="{FF2B5EF4-FFF2-40B4-BE49-F238E27FC236}">
                <a16:creationId xmlns:a16="http://schemas.microsoft.com/office/drawing/2014/main" id="{07371671-CEEE-73AF-34EB-0EED0640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6050870"/>
            <a:ext cx="5761038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8875BAC-9675-0E72-41B9-E9870F2D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58471"/>
            <a:ext cx="1233961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Mina Ringel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Projektleiterin „Auf dem Weg zum Sternenpark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Wendland.Elbe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“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Naturpark </a:t>
            </a:r>
            <a:r>
              <a:rPr kumimoji="0" lang="de-DE" altLang="de-DE" sz="11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Wendland.Elbe</a:t>
            </a:r>
            <a:r>
              <a:rPr kumimoji="0" lang="de-DE" altLang="de-DE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e. V.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– DMO der Urlaubsregion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Wendland.Elbe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–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📍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Lübeln 2, 29482 Küsten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📞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0176 84 279 289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 Emoji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✉️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7"/>
              </a:rPr>
              <a:t>ringel@naturpark-wendland-elbe.de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🌐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8"/>
              </a:rPr>
              <a:t>Protected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8"/>
              </a:rPr>
              <a:t> link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8"/>
              </a:rPr>
              <a:t>to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8"/>
              </a:rPr>
              <a:t> naturpark-wendland-elbe.de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🌐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</a:rPr>
              <a:t>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9"/>
              </a:rPr>
              <a:t>Protected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9"/>
              </a:rPr>
              <a:t> link </a:t>
            </a:r>
            <a:r>
              <a:rPr kumimoji="0" lang="de-DE" altLang="de-DE" sz="11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9"/>
              </a:rPr>
              <a:t>to</a:t>
            </a: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ahoma" panose="020B0604030504040204" pitchFamily="34" charset="0"/>
                <a:ea typeface="Aptos" panose="020B0004020202020204" pitchFamily="34" charset="0"/>
                <a:cs typeface="Tahoma" panose="020B0604030504040204" pitchFamily="34" charset="0"/>
                <a:hlinkClick r:id="rId9"/>
              </a:rPr>
              <a:t> wendland-elbe.de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0A366D-A81F-36E6-5F32-AD18DBE08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6614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B54732A-A214-720A-64DE-4E5DA0167E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272773"/>
            <a:ext cx="234086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9046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69DD9C64-514F-0D43-956F-CF183E303A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3129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097CC226-7577-6F41-B939-744E5A79C359}"/>
              </a:ext>
            </a:extLst>
          </p:cNvPr>
          <p:cNvSpPr/>
          <p:nvPr/>
        </p:nvSpPr>
        <p:spPr>
          <a:xfrm>
            <a:off x="20807" y="-17226"/>
            <a:ext cx="12195936" cy="3961605"/>
          </a:xfrm>
          <a:custGeom>
            <a:avLst/>
            <a:gdLst>
              <a:gd name="connsiteX0" fmla="*/ 12195937 w 12195936"/>
              <a:gd name="connsiteY0" fmla="*/ 0 h 3961605"/>
              <a:gd name="connsiteX1" fmla="*/ 0 w 12195936"/>
              <a:gd name="connsiteY1" fmla="*/ 0 h 3961605"/>
              <a:gd name="connsiteX2" fmla="*/ 0 w 12195936"/>
              <a:gd name="connsiteY2" fmla="*/ 3515995 h 3961605"/>
              <a:gd name="connsiteX3" fmla="*/ 703199 w 12195936"/>
              <a:gd name="connsiteY3" fmla="*/ 3794506 h 3961605"/>
              <a:gd name="connsiteX4" fmla="*/ 1750822 w 12195936"/>
              <a:gd name="connsiteY4" fmla="*/ 3873500 h 3961605"/>
              <a:gd name="connsiteX5" fmla="*/ 1668780 w 12195936"/>
              <a:gd name="connsiteY5" fmla="*/ 3286379 h 3961605"/>
              <a:gd name="connsiteX6" fmla="*/ 3827780 w 12195936"/>
              <a:gd name="connsiteY6" fmla="*/ 3230245 h 3961605"/>
              <a:gd name="connsiteX7" fmla="*/ 6013831 w 12195936"/>
              <a:gd name="connsiteY7" fmla="*/ 3681222 h 3961605"/>
              <a:gd name="connsiteX8" fmla="*/ 8638794 w 12195936"/>
              <a:gd name="connsiteY8" fmla="*/ 3058922 h 3961605"/>
              <a:gd name="connsiteX9" fmla="*/ 10791825 w 12195936"/>
              <a:gd name="connsiteY9" fmla="*/ 3130296 h 3961605"/>
              <a:gd name="connsiteX10" fmla="*/ 12194921 w 12195936"/>
              <a:gd name="connsiteY10" fmla="*/ 3607435 h 39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3961605">
                <a:moveTo>
                  <a:pt x="12195937" y="0"/>
                </a:moveTo>
                <a:lnTo>
                  <a:pt x="0" y="0"/>
                </a:lnTo>
                <a:lnTo>
                  <a:pt x="0" y="3515995"/>
                </a:lnTo>
                <a:cubicBezTo>
                  <a:pt x="226187" y="3594989"/>
                  <a:pt x="466344" y="3688080"/>
                  <a:pt x="703199" y="3794506"/>
                </a:cubicBezTo>
                <a:cubicBezTo>
                  <a:pt x="1155700" y="3997579"/>
                  <a:pt x="1663700" y="4005072"/>
                  <a:pt x="1750822" y="3873500"/>
                </a:cubicBezTo>
                <a:cubicBezTo>
                  <a:pt x="1834642" y="3746500"/>
                  <a:pt x="1686560" y="3560699"/>
                  <a:pt x="1668780" y="3286379"/>
                </a:cubicBezTo>
                <a:cubicBezTo>
                  <a:pt x="1626489" y="2629535"/>
                  <a:pt x="3013583" y="2976245"/>
                  <a:pt x="3827780" y="3230245"/>
                </a:cubicBezTo>
                <a:cubicBezTo>
                  <a:pt x="4132580" y="3325368"/>
                  <a:pt x="5036820" y="3721989"/>
                  <a:pt x="6013831" y="3681222"/>
                </a:cubicBezTo>
                <a:cubicBezTo>
                  <a:pt x="6990843" y="3640455"/>
                  <a:pt x="8060944" y="3243072"/>
                  <a:pt x="8638794" y="3058922"/>
                </a:cubicBezTo>
                <a:cubicBezTo>
                  <a:pt x="9261983" y="2859659"/>
                  <a:pt x="10083165" y="2930017"/>
                  <a:pt x="10791825" y="3130296"/>
                </a:cubicBezTo>
                <a:cubicBezTo>
                  <a:pt x="11449812" y="3316351"/>
                  <a:pt x="11743436" y="3694049"/>
                  <a:pt x="12194921" y="360743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772E61-B138-6247-A4A3-27E1E7B3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552292"/>
            <a:ext cx="8280400" cy="1076508"/>
          </a:xfrm>
        </p:spPr>
        <p:txBody>
          <a:bodyPr anchor="t" anchorCtr="0"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ein Sternenpark?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F7DCD6-98FD-F371-7059-F6AC69B50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2434" y="188640"/>
            <a:ext cx="2847600" cy="60338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6A022156-218D-3956-9759-CC748744DE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1290" y="2579730"/>
            <a:ext cx="1189735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Gebiet mit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geringer Lichtverschmutzung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Offiziell zertifiziertes Schutzgebiet für die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natürliche Dunkelheit</a:t>
            </a: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de-DE" altLang="de-DE" sz="2400" b="1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Ziel: Erhalt des </a:t>
            </a: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Sternenhimmels als Natur- und Kulturgut</a:t>
            </a:r>
          </a:p>
        </p:txBody>
      </p:sp>
    </p:spTree>
    <p:extLst>
      <p:ext uri="{BB962C8B-B14F-4D97-AF65-F5344CB8AC3E}">
        <p14:creationId xmlns:p14="http://schemas.microsoft.com/office/powerpoint/2010/main" val="9776673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37156-33C0-CFB2-A29A-6E4A52247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0F5DFB3E-D1AD-18B4-F91F-09B115C4F8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58F7BF1C-54C4-16BA-45ED-FE24F989F8F5}"/>
              </a:ext>
            </a:extLst>
          </p:cNvPr>
          <p:cNvSpPr/>
          <p:nvPr/>
        </p:nvSpPr>
        <p:spPr>
          <a:xfrm>
            <a:off x="19910" y="-34280"/>
            <a:ext cx="12195936" cy="3961605"/>
          </a:xfrm>
          <a:custGeom>
            <a:avLst/>
            <a:gdLst>
              <a:gd name="connsiteX0" fmla="*/ 12195937 w 12195936"/>
              <a:gd name="connsiteY0" fmla="*/ 0 h 3961605"/>
              <a:gd name="connsiteX1" fmla="*/ 0 w 12195936"/>
              <a:gd name="connsiteY1" fmla="*/ 0 h 3961605"/>
              <a:gd name="connsiteX2" fmla="*/ 0 w 12195936"/>
              <a:gd name="connsiteY2" fmla="*/ 3515995 h 3961605"/>
              <a:gd name="connsiteX3" fmla="*/ 703199 w 12195936"/>
              <a:gd name="connsiteY3" fmla="*/ 3794506 h 3961605"/>
              <a:gd name="connsiteX4" fmla="*/ 1750822 w 12195936"/>
              <a:gd name="connsiteY4" fmla="*/ 3873500 h 3961605"/>
              <a:gd name="connsiteX5" fmla="*/ 1668780 w 12195936"/>
              <a:gd name="connsiteY5" fmla="*/ 3286379 h 3961605"/>
              <a:gd name="connsiteX6" fmla="*/ 3827780 w 12195936"/>
              <a:gd name="connsiteY6" fmla="*/ 3230245 h 3961605"/>
              <a:gd name="connsiteX7" fmla="*/ 6013831 w 12195936"/>
              <a:gd name="connsiteY7" fmla="*/ 3681222 h 3961605"/>
              <a:gd name="connsiteX8" fmla="*/ 8638794 w 12195936"/>
              <a:gd name="connsiteY8" fmla="*/ 3058922 h 3961605"/>
              <a:gd name="connsiteX9" fmla="*/ 10791825 w 12195936"/>
              <a:gd name="connsiteY9" fmla="*/ 3130296 h 3961605"/>
              <a:gd name="connsiteX10" fmla="*/ 12194921 w 12195936"/>
              <a:gd name="connsiteY10" fmla="*/ 3607435 h 39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3961605">
                <a:moveTo>
                  <a:pt x="12195937" y="0"/>
                </a:moveTo>
                <a:lnTo>
                  <a:pt x="0" y="0"/>
                </a:lnTo>
                <a:lnTo>
                  <a:pt x="0" y="3515995"/>
                </a:lnTo>
                <a:cubicBezTo>
                  <a:pt x="226187" y="3594989"/>
                  <a:pt x="466344" y="3688080"/>
                  <a:pt x="703199" y="3794506"/>
                </a:cubicBezTo>
                <a:cubicBezTo>
                  <a:pt x="1155700" y="3997579"/>
                  <a:pt x="1663700" y="4005072"/>
                  <a:pt x="1750822" y="3873500"/>
                </a:cubicBezTo>
                <a:cubicBezTo>
                  <a:pt x="1834642" y="3746500"/>
                  <a:pt x="1686560" y="3560699"/>
                  <a:pt x="1668780" y="3286379"/>
                </a:cubicBezTo>
                <a:cubicBezTo>
                  <a:pt x="1626489" y="2629535"/>
                  <a:pt x="3013583" y="2976245"/>
                  <a:pt x="3827780" y="3230245"/>
                </a:cubicBezTo>
                <a:cubicBezTo>
                  <a:pt x="4132580" y="3325368"/>
                  <a:pt x="5036820" y="3721989"/>
                  <a:pt x="6013831" y="3681222"/>
                </a:cubicBezTo>
                <a:cubicBezTo>
                  <a:pt x="6990843" y="3640455"/>
                  <a:pt x="8060944" y="3243072"/>
                  <a:pt x="8638794" y="3058922"/>
                </a:cubicBezTo>
                <a:cubicBezTo>
                  <a:pt x="9261983" y="2859659"/>
                  <a:pt x="10083165" y="2930017"/>
                  <a:pt x="10791825" y="3130296"/>
                </a:cubicBezTo>
                <a:cubicBezTo>
                  <a:pt x="11449812" y="3316351"/>
                  <a:pt x="11743436" y="3694049"/>
                  <a:pt x="12194921" y="360743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rgbClr val="FFFF00"/>
              </a:solidFill>
            </a:endParaRPr>
          </a:p>
          <a:p>
            <a:pPr algn="ctr"/>
            <a:endParaRPr lang="de-DE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Schutz des Sternenhimmels</a:t>
            </a:r>
          </a:p>
          <a:p>
            <a:r>
              <a:rPr lang="de-DE" dirty="0">
                <a:solidFill>
                  <a:srgbClr val="FFFF00"/>
                </a:solidFill>
              </a:rPr>
              <a:t>	Sichtbarkeit der Milchstraße</a:t>
            </a:r>
          </a:p>
          <a:p>
            <a:r>
              <a:rPr lang="de-DE" dirty="0">
                <a:solidFill>
                  <a:srgbClr val="FFFF00"/>
                </a:solidFill>
              </a:rPr>
              <a:t>	Bewahrung eines jahrtausendealten Kulturerbes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Schutz von Natur &amp; Umwelt</a:t>
            </a:r>
          </a:p>
          <a:p>
            <a:r>
              <a:rPr lang="de-DE" dirty="0">
                <a:solidFill>
                  <a:srgbClr val="FFFF00"/>
                </a:solidFill>
              </a:rPr>
              <a:t>	Lebensraum für nachtaktive Tiere (z. B. Fledermäuse, Insekten)</a:t>
            </a:r>
          </a:p>
          <a:p>
            <a:r>
              <a:rPr lang="de-DE" dirty="0">
                <a:solidFill>
                  <a:srgbClr val="FFFF00"/>
                </a:solidFill>
              </a:rPr>
              <a:t>	Erhalt natürlicher Tag-Nacht-Rhythmen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1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Schutz der menschlichen Gesundheit</a:t>
            </a:r>
          </a:p>
          <a:p>
            <a:r>
              <a:rPr lang="de-DE" dirty="0">
                <a:solidFill>
                  <a:srgbClr val="FFFF00"/>
                </a:solidFill>
              </a:rPr>
              <a:t>	Stabilisierung des Schlaf-Wach-Rhythmus</a:t>
            </a:r>
          </a:p>
          <a:p>
            <a:r>
              <a:rPr lang="de-DE" dirty="0">
                <a:solidFill>
                  <a:srgbClr val="FFFF00"/>
                </a:solidFill>
              </a:rPr>
              <a:t>	Förderung von Erholung und Wohlbefinden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45BF6F1-952F-520A-A2E5-A4E4F284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552292"/>
            <a:ext cx="8280400" cy="1076508"/>
          </a:xfrm>
        </p:spPr>
        <p:txBody>
          <a:bodyPr anchor="t" anchorCtr="0"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Warum einen Sternenpark?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F6D3DAB-57AE-01A3-F40A-3CCC18BD0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32434" y="188640"/>
            <a:ext cx="2847600" cy="6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055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7E1E0-4F65-0A2E-F6A0-CB716713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2E4A4CDA-EA2E-0941-BAC7-2D7652D54D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E6807C3A-AC77-5498-950B-16415878A25D}"/>
              </a:ext>
            </a:extLst>
          </p:cNvPr>
          <p:cNvSpPr/>
          <p:nvPr/>
        </p:nvSpPr>
        <p:spPr>
          <a:xfrm>
            <a:off x="0" y="-34280"/>
            <a:ext cx="12215846" cy="3961605"/>
          </a:xfrm>
          <a:custGeom>
            <a:avLst/>
            <a:gdLst>
              <a:gd name="connsiteX0" fmla="*/ 12195937 w 12195936"/>
              <a:gd name="connsiteY0" fmla="*/ 0 h 3961605"/>
              <a:gd name="connsiteX1" fmla="*/ 0 w 12195936"/>
              <a:gd name="connsiteY1" fmla="*/ 0 h 3961605"/>
              <a:gd name="connsiteX2" fmla="*/ 0 w 12195936"/>
              <a:gd name="connsiteY2" fmla="*/ 3515995 h 3961605"/>
              <a:gd name="connsiteX3" fmla="*/ 703199 w 12195936"/>
              <a:gd name="connsiteY3" fmla="*/ 3794506 h 3961605"/>
              <a:gd name="connsiteX4" fmla="*/ 1750822 w 12195936"/>
              <a:gd name="connsiteY4" fmla="*/ 3873500 h 3961605"/>
              <a:gd name="connsiteX5" fmla="*/ 1668780 w 12195936"/>
              <a:gd name="connsiteY5" fmla="*/ 3286379 h 3961605"/>
              <a:gd name="connsiteX6" fmla="*/ 3827780 w 12195936"/>
              <a:gd name="connsiteY6" fmla="*/ 3230245 h 3961605"/>
              <a:gd name="connsiteX7" fmla="*/ 6013831 w 12195936"/>
              <a:gd name="connsiteY7" fmla="*/ 3681222 h 3961605"/>
              <a:gd name="connsiteX8" fmla="*/ 8638794 w 12195936"/>
              <a:gd name="connsiteY8" fmla="*/ 3058922 h 3961605"/>
              <a:gd name="connsiteX9" fmla="*/ 10791825 w 12195936"/>
              <a:gd name="connsiteY9" fmla="*/ 3130296 h 3961605"/>
              <a:gd name="connsiteX10" fmla="*/ 12194921 w 12195936"/>
              <a:gd name="connsiteY10" fmla="*/ 3607435 h 396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3961605">
                <a:moveTo>
                  <a:pt x="12195937" y="0"/>
                </a:moveTo>
                <a:lnTo>
                  <a:pt x="0" y="0"/>
                </a:lnTo>
                <a:lnTo>
                  <a:pt x="0" y="3515995"/>
                </a:lnTo>
                <a:cubicBezTo>
                  <a:pt x="226187" y="3594989"/>
                  <a:pt x="466344" y="3688080"/>
                  <a:pt x="703199" y="3794506"/>
                </a:cubicBezTo>
                <a:cubicBezTo>
                  <a:pt x="1155700" y="3997579"/>
                  <a:pt x="1663700" y="4005072"/>
                  <a:pt x="1750822" y="3873500"/>
                </a:cubicBezTo>
                <a:cubicBezTo>
                  <a:pt x="1834642" y="3746500"/>
                  <a:pt x="1686560" y="3560699"/>
                  <a:pt x="1668780" y="3286379"/>
                </a:cubicBezTo>
                <a:cubicBezTo>
                  <a:pt x="1626489" y="2629535"/>
                  <a:pt x="3013583" y="2976245"/>
                  <a:pt x="3827780" y="3230245"/>
                </a:cubicBezTo>
                <a:cubicBezTo>
                  <a:pt x="4132580" y="3325368"/>
                  <a:pt x="5036820" y="3721989"/>
                  <a:pt x="6013831" y="3681222"/>
                </a:cubicBezTo>
                <a:cubicBezTo>
                  <a:pt x="6990843" y="3640455"/>
                  <a:pt x="8060944" y="3243072"/>
                  <a:pt x="8638794" y="3058922"/>
                </a:cubicBezTo>
                <a:cubicBezTo>
                  <a:pt x="9261983" y="2859659"/>
                  <a:pt x="10083165" y="2930017"/>
                  <a:pt x="10791825" y="3130296"/>
                </a:cubicBezTo>
                <a:cubicBezTo>
                  <a:pt x="11449812" y="3316351"/>
                  <a:pt x="11743436" y="3694049"/>
                  <a:pt x="12194921" y="360743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algn="ctr"/>
            <a:endParaRPr lang="de-DE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Ziel eines Sternenparks</a:t>
            </a:r>
          </a:p>
          <a:p>
            <a:r>
              <a:rPr lang="de-DE" b="1" dirty="0">
                <a:solidFill>
                  <a:srgbClr val="FFFF00"/>
                </a:solidFill>
              </a:rPr>
              <a:t>	b</a:t>
            </a:r>
            <a:r>
              <a:rPr lang="de-DE" dirty="0">
                <a:solidFill>
                  <a:srgbClr val="FFFF00"/>
                </a:solidFill>
              </a:rPr>
              <a:t>ewusster und bedarfsgerechter Umgang mit künstlichem Licht</a:t>
            </a:r>
          </a:p>
          <a:p>
            <a:r>
              <a:rPr lang="de-DE" dirty="0">
                <a:solidFill>
                  <a:srgbClr val="FFFF00"/>
                </a:solidFill>
              </a:rPr>
              <a:t>	Reduzierung unnötiger Beleuchtung</a:t>
            </a:r>
          </a:p>
          <a:p>
            <a:r>
              <a:rPr lang="de-DE" dirty="0">
                <a:solidFill>
                  <a:srgbClr val="FFFF00"/>
                </a:solidFill>
              </a:rPr>
              <a:t>	Einsatz warmtoniger, zielgerichteter Beleuchtung</a:t>
            </a:r>
          </a:p>
          <a:p>
            <a:r>
              <a:rPr lang="de-DE" dirty="0">
                <a:solidFill>
                  <a:srgbClr val="FFFF00"/>
                </a:solidFill>
              </a:rPr>
              <a:t>	Vorbildfunktion für Kommunen und Bürger</a:t>
            </a:r>
          </a:p>
          <a:p>
            <a:endParaRPr lang="de-DE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FFFF00"/>
                </a:solidFill>
              </a:rPr>
              <a:t>Internationale Zertifizierung</a:t>
            </a:r>
          </a:p>
          <a:p>
            <a:r>
              <a:rPr lang="de-DE" dirty="0">
                <a:solidFill>
                  <a:srgbClr val="FFFF00"/>
                </a:solidFill>
              </a:rPr>
              <a:t>	Anerkennung durch Dark Sky International</a:t>
            </a:r>
          </a:p>
          <a:p>
            <a:r>
              <a:rPr lang="de-DE" dirty="0">
                <a:solidFill>
                  <a:srgbClr val="FFFF00"/>
                </a:solidFill>
              </a:rPr>
              <a:t>	Verpflichtung zur: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	Dauerhaften Reduktion von Lichtverschmutzung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	Umsetzung verbindlicher Beleuchtungsrichtlinien</a:t>
            </a:r>
          </a:p>
          <a:p>
            <a:pPr lvl="1"/>
            <a:r>
              <a:rPr lang="de-DE" dirty="0">
                <a:solidFill>
                  <a:srgbClr val="FFFF00"/>
                </a:solidFill>
              </a:rPr>
              <a:t>	Öffentlichkeitsarbeit und Umweltbildung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1271872-3592-51D1-DEEF-AF80ACF3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552292"/>
            <a:ext cx="8280400" cy="1076508"/>
          </a:xfrm>
        </p:spPr>
        <p:txBody>
          <a:bodyPr anchor="t" anchorCtr="0"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Warum einen Sternenpark?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A9653C-B2AC-22F9-B4EE-32906FB30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76656" y="225314"/>
            <a:ext cx="2847600" cy="6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66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EA716-D461-2642-E217-3E3A8E3C8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BECFD1C6-0765-81EC-20C2-3782EB292E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-7753" y="-21305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6F58FAA4-5F53-5063-A259-C3B12D0848B9}"/>
              </a:ext>
            </a:extLst>
          </p:cNvPr>
          <p:cNvSpPr/>
          <p:nvPr/>
        </p:nvSpPr>
        <p:spPr>
          <a:xfrm>
            <a:off x="7753" y="-21305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B615964-E1FA-5182-19A0-860F01C66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49203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macht Lichtverschmutzung?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Untertitel 16">
            <a:extLst>
              <a:ext uri="{FF2B5EF4-FFF2-40B4-BE49-F238E27FC236}">
                <a16:creationId xmlns:a16="http://schemas.microsoft.com/office/drawing/2014/main" id="{2B7B0258-02B4-77BC-3132-7C6960FF1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4" y="1772816"/>
            <a:ext cx="11233200" cy="7200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Künstliches Licht in der Nacht lässt das natürliche Licht „verblassen“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es sind immer weniger Sterne zu sehen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das schwache Band der Milchstraße wird unsichtbar ...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Polarlichter sind „unscharf“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400" dirty="0">
                <a:solidFill>
                  <a:srgbClr val="FFFF00"/>
                </a:solidFill>
                <a:latin typeface="Arial" panose="020B0604020202020204" pitchFamily="34" charset="0"/>
              </a:rPr>
              <a:t>Kometen sind schlechter und seltener sichtbar</a:t>
            </a:r>
          </a:p>
          <a:p>
            <a:pPr>
              <a:spcBef>
                <a:spcPct val="50000"/>
              </a:spcBef>
            </a:pPr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D487B5-55BB-9614-CCA8-A96923C306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68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542E-E411-95EE-F589-3B45F40E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C275B934-6C40-4DA1-1466-040F56E6F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-7753" y="-21305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037A4215-4402-EC75-C5BE-178DC4B07BA3}"/>
              </a:ext>
            </a:extLst>
          </p:cNvPr>
          <p:cNvSpPr/>
          <p:nvPr/>
        </p:nvSpPr>
        <p:spPr>
          <a:xfrm>
            <a:off x="7753" y="-21305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A96D6EE-27AA-0678-6CDC-2E27A2139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49203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macht Lichtverschmutzung?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sz="3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Untertitel 16">
            <a:extLst>
              <a:ext uri="{FF2B5EF4-FFF2-40B4-BE49-F238E27FC236}">
                <a16:creationId xmlns:a16="http://schemas.microsoft.com/office/drawing/2014/main" id="{DBD7320C-1C9C-5C45-0B43-7FAAA9FAA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400" y="1539573"/>
            <a:ext cx="11089232" cy="3096344"/>
          </a:xfrm>
        </p:spPr>
        <p:txBody>
          <a:bodyPr/>
          <a:lstStyle/>
          <a:p>
            <a:pPr algn="ctr"/>
            <a:r>
              <a:rPr lang="de-DE" sz="2400" b="1" dirty="0">
                <a:solidFill>
                  <a:srgbClr val="FFFF00"/>
                </a:solidFill>
              </a:rPr>
              <a:t>Lichtverschmutzung</a:t>
            </a:r>
            <a:r>
              <a:rPr lang="de-DE" sz="2400" dirty="0">
                <a:solidFill>
                  <a:srgbClr val="FFFF00"/>
                </a:solidFill>
              </a:rPr>
              <a:t> bedeutet, dass zu viel künstliches Licht die Nacht erhellt.</a:t>
            </a:r>
          </a:p>
          <a:p>
            <a:pPr algn="ctr"/>
            <a:endParaRPr lang="de-DE" sz="2400" b="1" dirty="0">
              <a:solidFill>
                <a:srgbClr val="FFFF00"/>
              </a:solidFill>
            </a:endParaRP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Übermäßige Beleuchtung</a:t>
            </a:r>
            <a:r>
              <a:rPr lang="de-DE" sz="2400" dirty="0">
                <a:solidFill>
                  <a:srgbClr val="FFFF00"/>
                </a:solidFill>
              </a:rPr>
              <a:t> von Städten, Straßen und Gebäuden</a:t>
            </a:r>
          </a:p>
          <a:p>
            <a:pPr algn="ctr"/>
            <a:r>
              <a:rPr lang="de-DE" sz="2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400" dirty="0">
                <a:solidFill>
                  <a:srgbClr val="FFFF00"/>
                </a:solidFill>
              </a:rPr>
              <a:t>Der </a:t>
            </a:r>
            <a:r>
              <a:rPr lang="de-DE" sz="2400" b="1" dirty="0">
                <a:solidFill>
                  <a:srgbClr val="FFFF00"/>
                </a:solidFill>
              </a:rPr>
              <a:t>natürliche Nachthimmel wird aufgehellt</a:t>
            </a:r>
            <a:r>
              <a:rPr lang="de-DE" sz="24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400" b="1" dirty="0">
                <a:solidFill>
                  <a:srgbClr val="FFFF00"/>
                </a:solidFill>
              </a:rPr>
              <a:t>Folgen für Umwelt und Mensch</a:t>
            </a:r>
            <a:r>
              <a:rPr lang="de-DE" sz="2400" dirty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de-DE" sz="2400" dirty="0">
                <a:solidFill>
                  <a:srgbClr val="FFFF00"/>
                </a:solidFill>
              </a:rPr>
              <a:t>Störung von Tieren (z. B. Vögel, Insekten)</a:t>
            </a:r>
          </a:p>
          <a:p>
            <a:pPr lvl="1"/>
            <a:r>
              <a:rPr lang="de-DE" sz="2400" dirty="0">
                <a:solidFill>
                  <a:srgbClr val="FFFF00"/>
                </a:solidFill>
              </a:rPr>
              <a:t>Beeinflussung des menschlichen Schlafrhythmus</a:t>
            </a:r>
          </a:p>
          <a:p>
            <a:pPr lvl="1"/>
            <a:r>
              <a:rPr lang="de-DE" sz="2400" dirty="0">
                <a:solidFill>
                  <a:srgbClr val="FFFF00"/>
                </a:solidFill>
              </a:rPr>
              <a:t>Energieverschwendung und CO₂-Ausstoß</a:t>
            </a:r>
          </a:p>
          <a:p>
            <a:pPr algn="ctr"/>
            <a:br>
              <a:rPr lang="de-DE" sz="2400" dirty="0">
                <a:solidFill>
                  <a:srgbClr val="FFFF00"/>
                </a:solidFill>
              </a:rPr>
            </a:br>
            <a:r>
              <a:rPr lang="de-DE" sz="2400" b="1" dirty="0">
                <a:solidFill>
                  <a:srgbClr val="FFFF00"/>
                </a:solidFill>
              </a:rPr>
              <a:t>Lichtverschmutzung ist künstliches Licht zur falschen Zeit, am falschen Ort und in falscher Menge.</a:t>
            </a:r>
          </a:p>
          <a:p>
            <a:endParaRPr lang="de-DE" altLang="de-DE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F27027-A250-FFCD-1C2A-7CA4D0CF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137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69DD9C64-514F-0D43-956F-CF183E303A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11689" y="116632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A2DD54F0-2F16-7B42-BCEC-3AEF17AF7DD3}"/>
              </a:ext>
            </a:extLst>
          </p:cNvPr>
          <p:cNvSpPr/>
          <p:nvPr/>
        </p:nvSpPr>
        <p:spPr>
          <a:xfrm>
            <a:off x="7753" y="0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772E61-B138-6247-A4A3-27E1E7B3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360" y="548680"/>
            <a:ext cx="8424465" cy="492038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Lichtverschmutzung?</a:t>
            </a:r>
          </a:p>
        </p:txBody>
      </p:sp>
      <p:sp>
        <p:nvSpPr>
          <p:cNvPr id="17" name="Untertitel 16">
            <a:extLst>
              <a:ext uri="{FF2B5EF4-FFF2-40B4-BE49-F238E27FC236}">
                <a16:creationId xmlns:a16="http://schemas.microsoft.com/office/drawing/2014/main" id="{D76AD0CE-3401-7243-A20A-2C367D472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1191431"/>
            <a:ext cx="8280871" cy="288032"/>
          </a:xfrm>
        </p:spPr>
        <p:txBody>
          <a:bodyPr/>
          <a:lstStyle/>
          <a:p>
            <a:r>
              <a:rPr lang="de-DE" dirty="0"/>
              <a:t>Europa 1998 													2025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895029-BC01-CAE9-F506-C067DA16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95" y="17373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7F652515-4E06-3E56-1C75-22DB1B63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36" y="1665312"/>
            <a:ext cx="45005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2B5938-0268-4C80-6899-E9675CDC5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B5866DB-EA7C-CFC8-4AE2-E4F02E8EA345}"/>
              </a:ext>
            </a:extLst>
          </p:cNvPr>
          <p:cNvSpPr txBox="1"/>
          <p:nvPr/>
        </p:nvSpPr>
        <p:spPr>
          <a:xfrm>
            <a:off x="909059" y="6160509"/>
            <a:ext cx="4680520" cy="403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159EF4-4616-5C45-2B9A-C7773C2C0F36}"/>
              </a:ext>
            </a:extLst>
          </p:cNvPr>
          <p:cNvSpPr txBox="1"/>
          <p:nvPr/>
        </p:nvSpPr>
        <p:spPr>
          <a:xfrm>
            <a:off x="6600056" y="6237312"/>
            <a:ext cx="273630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2046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2B266-35FB-6C60-3E12-46C550F2F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35104385-7FA2-B034-BB65-75EA6812FB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8B8C29EE-D1B7-D99A-0B4C-5DE74098E7B4}"/>
              </a:ext>
            </a:extLst>
          </p:cNvPr>
          <p:cNvSpPr/>
          <p:nvPr/>
        </p:nvSpPr>
        <p:spPr>
          <a:xfrm>
            <a:off x="7753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A2F739B-301C-E083-76D2-517588F09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119529"/>
            <a:ext cx="8856935" cy="921189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ist zu tun – </a:t>
            </a:r>
            <a:b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wie ist der Weg zum offiziellen Sternenpark?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8914CBE-8248-E1AA-2041-8EA9955B1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74435EA-EC25-7770-2351-0239A55DE52B}"/>
              </a:ext>
            </a:extLst>
          </p:cNvPr>
          <p:cNvSpPr txBox="1"/>
          <p:nvPr/>
        </p:nvSpPr>
        <p:spPr>
          <a:xfrm>
            <a:off x="418351" y="1838366"/>
            <a:ext cx="1197962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dirty="0">
              <a:solidFill>
                <a:srgbClr val="FFFF00"/>
              </a:solidFill>
            </a:endParaRPr>
          </a:p>
          <a:p>
            <a:pPr algn="ctr"/>
            <a:r>
              <a:rPr lang="de-DE" dirty="0">
                <a:solidFill>
                  <a:srgbClr val="FFFF00"/>
                </a:solidFill>
              </a:rPr>
              <a:t>KONKRET 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Messkampagnen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Gebietsbestimmung/Gebietsfestlegung/Gebietsprüfung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Kommunale Zustimmungen zu Beleuchtungsrichtlinien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PARALLEL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Aufbau eines touristischen Angebots, incl. Astro-Infrastruktur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Gemeinsame Vermarktungsstrategie</a:t>
            </a:r>
          </a:p>
          <a:p>
            <a:pPr algn="ctr"/>
            <a:r>
              <a:rPr lang="de-DE" dirty="0">
                <a:solidFill>
                  <a:srgbClr val="FFFF00"/>
                </a:solidFill>
              </a:rPr>
              <a:t>BNE-Angebote für und in der Region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pPr algn="ctr"/>
            <a:r>
              <a:rPr lang="de-DE" dirty="0">
                <a:solidFill>
                  <a:srgbClr val="FFFF00"/>
                </a:solidFill>
              </a:rPr>
              <a:t>Das Projekt ist kein Risiko – es ist eine strategische Chance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518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4BD3-10AF-B89A-2A22-58B1C9325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7">
            <a:extLst>
              <a:ext uri="{FF2B5EF4-FFF2-40B4-BE49-F238E27FC236}">
                <a16:creationId xmlns:a16="http://schemas.microsoft.com/office/drawing/2014/main" id="{EB3EA95D-6F01-225B-F765-0FCC2CD16A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2" b="7822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Freihandform 1">
            <a:extLst>
              <a:ext uri="{FF2B5EF4-FFF2-40B4-BE49-F238E27FC236}">
                <a16:creationId xmlns:a16="http://schemas.microsoft.com/office/drawing/2014/main" id="{73BBE87E-234B-CD1F-F127-0FFB16EB08D9}"/>
              </a:ext>
            </a:extLst>
          </p:cNvPr>
          <p:cNvSpPr/>
          <p:nvPr/>
        </p:nvSpPr>
        <p:spPr>
          <a:xfrm>
            <a:off x="7753" y="-77346"/>
            <a:ext cx="12195936" cy="2840757"/>
          </a:xfrm>
          <a:custGeom>
            <a:avLst/>
            <a:gdLst>
              <a:gd name="connsiteX0" fmla="*/ 12195937 w 12195936"/>
              <a:gd name="connsiteY0" fmla="*/ 0 h 2840757"/>
              <a:gd name="connsiteX1" fmla="*/ 0 w 12195936"/>
              <a:gd name="connsiteY1" fmla="*/ 0 h 2840757"/>
              <a:gd name="connsiteX2" fmla="*/ 0 w 12195936"/>
              <a:gd name="connsiteY2" fmla="*/ 2397092 h 2840757"/>
              <a:gd name="connsiteX3" fmla="*/ 703199 w 12195936"/>
              <a:gd name="connsiteY3" fmla="*/ 2674238 h 2840757"/>
              <a:gd name="connsiteX4" fmla="*/ 1750822 w 12195936"/>
              <a:gd name="connsiteY4" fmla="*/ 2753261 h 2840757"/>
              <a:gd name="connsiteX5" fmla="*/ 1668780 w 12195936"/>
              <a:gd name="connsiteY5" fmla="*/ 2168623 h 2840757"/>
              <a:gd name="connsiteX6" fmla="*/ 3827780 w 12195936"/>
              <a:gd name="connsiteY6" fmla="*/ 2112738 h 2840757"/>
              <a:gd name="connsiteX7" fmla="*/ 6013831 w 12195936"/>
              <a:gd name="connsiteY7" fmla="*/ 2561711 h 2840757"/>
              <a:gd name="connsiteX8" fmla="*/ 8638794 w 12195936"/>
              <a:gd name="connsiteY8" fmla="*/ 1942177 h 2840757"/>
              <a:gd name="connsiteX9" fmla="*/ 10791825 w 12195936"/>
              <a:gd name="connsiteY9" fmla="*/ 2013233 h 2840757"/>
              <a:gd name="connsiteX10" fmla="*/ 12194921 w 12195936"/>
              <a:gd name="connsiteY10" fmla="*/ 2488252 h 2840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5936" h="2840757">
                <a:moveTo>
                  <a:pt x="12195937" y="0"/>
                </a:moveTo>
                <a:lnTo>
                  <a:pt x="0" y="0"/>
                </a:lnTo>
                <a:lnTo>
                  <a:pt x="0" y="2397092"/>
                </a:lnTo>
                <a:cubicBezTo>
                  <a:pt x="226187" y="2475735"/>
                  <a:pt x="466344" y="2568412"/>
                  <a:pt x="703199" y="2674238"/>
                </a:cubicBezTo>
                <a:cubicBezTo>
                  <a:pt x="1155954" y="2876535"/>
                  <a:pt x="1663954" y="2883995"/>
                  <a:pt x="1750822" y="2753261"/>
                </a:cubicBezTo>
                <a:cubicBezTo>
                  <a:pt x="1834642" y="2626825"/>
                  <a:pt x="1686560" y="2441850"/>
                  <a:pt x="1668780" y="2168623"/>
                </a:cubicBezTo>
                <a:cubicBezTo>
                  <a:pt x="1626489" y="1514824"/>
                  <a:pt x="3013583" y="1859994"/>
                  <a:pt x="3827780" y="2112738"/>
                </a:cubicBezTo>
                <a:cubicBezTo>
                  <a:pt x="4132580" y="2207565"/>
                  <a:pt x="5036820" y="2602297"/>
                  <a:pt x="6013831" y="2561711"/>
                </a:cubicBezTo>
                <a:cubicBezTo>
                  <a:pt x="6990843" y="2521125"/>
                  <a:pt x="8060944" y="2125508"/>
                  <a:pt x="8638794" y="1942177"/>
                </a:cubicBezTo>
                <a:cubicBezTo>
                  <a:pt x="9261983" y="1743799"/>
                  <a:pt x="10083165" y="1813718"/>
                  <a:pt x="10791825" y="2013233"/>
                </a:cubicBezTo>
                <a:cubicBezTo>
                  <a:pt x="11449812" y="2198462"/>
                  <a:pt x="11743436" y="2574354"/>
                  <a:pt x="12194921" y="248825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Tahoma" panose="020B060403050404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D8F1C03-F32D-6139-AFF2-1A35C9E07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48680"/>
            <a:ext cx="8856935" cy="1296144"/>
          </a:xfrm>
        </p:spPr>
        <p:txBody>
          <a:bodyPr/>
          <a:lstStyle/>
          <a:p>
            <a:r>
              <a:rPr lang="de-DE" sz="3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Bedeutung der Dunkelheit der Nacht im Wendland– wirtschaftlicher Impuls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5EB87A8-6B4D-DBC0-5E18-2CE02E7480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20336" y="246988"/>
            <a:ext cx="2847600" cy="60338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CA859EC-4C6B-A688-377A-844DFBADDFB1}"/>
              </a:ext>
            </a:extLst>
          </p:cNvPr>
          <p:cNvSpPr txBox="1"/>
          <p:nvPr/>
        </p:nvSpPr>
        <p:spPr>
          <a:xfrm>
            <a:off x="695400" y="1844824"/>
            <a:ext cx="112725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b="1" dirty="0">
                <a:solidFill>
                  <a:srgbClr val="FFFF00"/>
                </a:solidFill>
              </a:rPr>
              <a:t>Ein Alleinstellungsmerkmal, das wir bereits besitzen</a:t>
            </a:r>
          </a:p>
          <a:p>
            <a:r>
              <a:rPr lang="de-DE" dirty="0">
                <a:solidFill>
                  <a:srgbClr val="FFFF00"/>
                </a:solidFill>
              </a:rPr>
              <a:t>Sehr geringe Siedlungsdichte</a:t>
            </a:r>
          </a:p>
          <a:p>
            <a:r>
              <a:rPr lang="de-DE" dirty="0">
                <a:solidFill>
                  <a:srgbClr val="FFFF00"/>
                </a:solidFill>
              </a:rPr>
              <a:t>Keine Autobahnen</a:t>
            </a:r>
          </a:p>
          <a:p>
            <a:r>
              <a:rPr lang="de-DE" dirty="0">
                <a:solidFill>
                  <a:srgbClr val="FFFF00"/>
                </a:solidFill>
              </a:rPr>
              <a:t>Keine </a:t>
            </a:r>
            <a:r>
              <a:rPr lang="de-DE" dirty="0" err="1">
                <a:solidFill>
                  <a:srgbClr val="FFFF00"/>
                </a:solidFill>
              </a:rPr>
              <a:t>großindustriellen</a:t>
            </a:r>
            <a:r>
              <a:rPr lang="de-DE" dirty="0">
                <a:solidFill>
                  <a:srgbClr val="FFFF00"/>
                </a:solidFill>
              </a:rPr>
              <a:t> Lichtemittenten (Zwischenlager wird auch dunkler)</a:t>
            </a:r>
          </a:p>
          <a:p>
            <a:r>
              <a:rPr lang="de-DE" dirty="0">
                <a:solidFill>
                  <a:srgbClr val="FFFF00"/>
                </a:solidFill>
              </a:rPr>
              <a:t>Große, zusammenhängende Landschaftsräume und Naturpark </a:t>
            </a:r>
            <a:r>
              <a:rPr lang="de-DE" dirty="0" err="1">
                <a:solidFill>
                  <a:srgbClr val="FFFF00"/>
                </a:solidFill>
              </a:rPr>
              <a:t>Wendland.Elbe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de-DE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de-DE" dirty="0">
                <a:solidFill>
                  <a:srgbClr val="FFFF00"/>
                </a:solidFill>
              </a:rPr>
              <a:t>Das sind ideale Voraussetzungen für eine Zertifizierung!</a:t>
            </a:r>
          </a:p>
          <a:p>
            <a:pPr>
              <a:buNone/>
            </a:pPr>
            <a:r>
              <a:rPr lang="de-DE" dirty="0">
                <a:solidFill>
                  <a:srgbClr val="FFFF00"/>
                </a:solidFill>
              </a:rPr>
              <a:t>Wir reden hier nicht über eine Vision – sondern über eine realistisch erreichbare Positionierung.</a:t>
            </a:r>
          </a:p>
        </p:txBody>
      </p:sp>
    </p:spTree>
    <p:extLst>
      <p:ext uri="{BB962C8B-B14F-4D97-AF65-F5344CB8AC3E}">
        <p14:creationId xmlns:p14="http://schemas.microsoft.com/office/powerpoint/2010/main" val="49452896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Office-Design">
  <a:themeElements>
    <a:clrScheme name="NNL Blau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2C50"/>
      </a:accent1>
      <a:accent2>
        <a:srgbClr val="23538A"/>
      </a:accent2>
      <a:accent3>
        <a:srgbClr val="68B1DC"/>
      </a:accent3>
      <a:accent4>
        <a:srgbClr val="0098AC"/>
      </a:accent4>
      <a:accent5>
        <a:srgbClr val="33B3A7"/>
      </a:accent5>
      <a:accent6>
        <a:srgbClr val="96CFC1"/>
      </a:accent6>
      <a:hlink>
        <a:srgbClr val="000000"/>
      </a:hlink>
      <a:folHlink>
        <a:srgbClr val="B1B1B1"/>
      </a:folHlink>
    </a:clrScheme>
    <a:fontScheme name="NNL">
      <a:majorFont>
        <a:latin typeface="Tahoma"/>
        <a:ea typeface="ヒラギノ明朝 ProN W3"/>
        <a:cs typeface="ヒラギノ明朝 ProN W3"/>
      </a:majorFont>
      <a:minorFont>
        <a:latin typeface="Tahoma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B9F9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7B9F94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marL="285750" indent="-285750" algn="l">
          <a:buFont typeface="Courier New" panose="02070309020205020404" pitchFamily="49" charset="0"/>
          <a:buChar char="o"/>
          <a:defRPr sz="1600" dirty="0" smtClean="0">
            <a:latin typeface="+mn-lt"/>
          </a:defRPr>
        </a:defPPr>
      </a:lstStyle>
    </a:txDef>
  </a:objectDefaults>
  <a:extraClrSchemeLst>
    <a:extraClrScheme>
      <a:clrScheme name="1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924</Words>
  <Characters>0</Characters>
  <Application>Microsoft Office PowerPoint</Application>
  <PresentationFormat>Breitbild</PresentationFormat>
  <Lines>0</Lines>
  <Paragraphs>184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Courier New</vt:lpstr>
      <vt:lpstr>Aptos</vt:lpstr>
      <vt:lpstr>Arial</vt:lpstr>
      <vt:lpstr>Georgia</vt:lpstr>
      <vt:lpstr>Tahoma</vt:lpstr>
      <vt:lpstr>Segoe UI Emoji</vt:lpstr>
      <vt:lpstr>1_Office-Design</vt:lpstr>
      <vt:lpstr>Auf dem Weg zum  Sternenpark Wendland.Elbe</vt:lpstr>
      <vt:lpstr>Was ist ein Sternenpark? </vt:lpstr>
      <vt:lpstr>Warum einen Sternenpark? </vt:lpstr>
      <vt:lpstr>Warum einen Sternenpark? </vt:lpstr>
      <vt:lpstr>Was macht Lichtverschmutzung?  </vt:lpstr>
      <vt:lpstr>Was macht Lichtverschmutzung?  </vt:lpstr>
      <vt:lpstr>Was ist Lichtverschmutzung?</vt:lpstr>
      <vt:lpstr>Was ist zu tun –  wie ist der Weg zum offiziellen Sternenpark?</vt:lpstr>
      <vt:lpstr>Bedeutung der Dunkelheit der Nacht im Wendland– wirtschaftlicher Impuls</vt:lpstr>
      <vt:lpstr>Konkrete Touristische Effekte </vt:lpstr>
      <vt:lpstr>Was ist zu tun – wie ist der Weg zum Sternenpark?</vt:lpstr>
      <vt:lpstr>Was ist zu tun – wie ist der Weg zum Sternenpark?</vt:lpstr>
      <vt:lpstr>Was ist zu tun – wie ist der Weg zum Sternenpark?</vt:lpstr>
      <vt:lpstr>Wo gibt es Sternenparks in Deutschland?  </vt:lpstr>
      <vt:lpstr>Was bringt ein Sternenpark Wendland.Elbe ??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NNL</dc:title>
  <dc:subject/>
  <dc:creator>ck</dc:creator>
  <cp:keywords/>
  <dc:description/>
  <cp:lastModifiedBy>Mina Ringel</cp:lastModifiedBy>
  <cp:revision>76</cp:revision>
  <dcterms:modified xsi:type="dcterms:W3CDTF">2026-03-30T10:17:14Z</dcterms:modified>
  <cp:category/>
</cp:coreProperties>
</file>